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324" r:id="rId6"/>
    <p:sldId id="325" r:id="rId7"/>
  </p:sldIdLst>
  <p:sldSz cx="18288000" cy="10287000"/>
  <p:notesSz cx="6858000" cy="9144000"/>
  <p:embeddedFontLst>
    <p:embeddedFont>
      <p:font typeface="TDTD한강고딕" panose="020B0600000101010101" charset="-127"/>
      <p:regular r:id="rId8"/>
    </p:embeddedFont>
    <p:embeddedFont>
      <p:font typeface="각진펜" panose="020B0600000101010101" charset="-127"/>
      <p:regular r:id="rId9"/>
    </p:embeddedFont>
    <p:embeddedFont>
      <p:font typeface="윤고딕" panose="020B0600000101010101" charset="-127"/>
      <p:regular r:id="rId10"/>
    </p:embeddedFont>
    <p:embeddedFont>
      <p:font typeface="윤고딕 Light" panose="020B0600000101010101" charset="-127"/>
      <p:regular r:id="rId11"/>
    </p:embeddedFont>
    <p:embeddedFont>
      <p:font typeface="윤고딕 Semi-Bold" panose="020B0600000101010101" charset="-127"/>
      <p:regular r:id="rId12"/>
    </p:embeddedFont>
    <p:embeddedFont>
      <p:font typeface="Proxima Nova" panose="020B0600000101010101" charset="0"/>
      <p:regular r:id="rId13"/>
    </p:embeddedFont>
    <p:embeddedFont>
      <p:font typeface="Proxima Nova Bold" panose="020B0600000101010101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3697" autoAdjust="0"/>
  </p:normalViewPr>
  <p:slideViewPr>
    <p:cSldViewPr>
      <p:cViewPr varScale="1">
        <p:scale>
          <a:sx n="69" d="100"/>
          <a:sy n="69" d="100"/>
        </p:scale>
        <p:origin x="300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sv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875196" y="4211267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824304" y="2541737"/>
            <a:ext cx="6735940" cy="1503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179"/>
              </a:lnSpc>
              <a:spcBef>
                <a:spcPct val="0"/>
              </a:spcBef>
            </a:pPr>
            <a:r>
              <a:rPr lang="en-US" sz="86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프로젝트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875196" y="4511305"/>
            <a:ext cx="14537608" cy="416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545454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못 죽는 기사와 빛의 요람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11368" y="2541737"/>
            <a:ext cx="5199631" cy="14776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179"/>
              </a:lnSpc>
              <a:spcBef>
                <a:spcPct val="0"/>
              </a:spcBef>
            </a:pPr>
            <a:r>
              <a:rPr lang="en-US" sz="8699" dirty="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2</a:t>
            </a:r>
            <a:r>
              <a:rPr lang="ko-KR" altLang="en-US" sz="8699" dirty="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차 </a:t>
            </a:r>
            <a:r>
              <a:rPr lang="en-US" sz="8699" dirty="0" err="1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발표</a:t>
            </a:r>
            <a:endParaRPr lang="en-US" sz="8699" dirty="0">
              <a:solidFill>
                <a:srgbClr val="000000"/>
              </a:solidFill>
              <a:latin typeface="TDTD한강고딕"/>
              <a:ea typeface="TDTD한강고딕"/>
              <a:cs typeface="TDTD한강고딕"/>
              <a:sym typeface="TDTD한강고딕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2500221" y="7770308"/>
            <a:ext cx="3912583" cy="35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2D게임프로그래밍 1반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500221" y="8213417"/>
            <a:ext cx="3912583" cy="308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68"/>
              </a:lnSpc>
              <a:spcBef>
                <a:spcPct val="0"/>
              </a:spcBef>
            </a:pPr>
            <a:r>
              <a:rPr lang="en-US" sz="1763">
                <a:solidFill>
                  <a:srgbClr val="545454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2024182028 이태형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871929" y="2022124"/>
            <a:ext cx="5591266" cy="5234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2DGP - PROJECT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2014804" y="1694012"/>
            <a:ext cx="2525890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목차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138879" y="2333432"/>
            <a:ext cx="3000466" cy="52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LIST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280335" y="3753539"/>
            <a:ext cx="4722758" cy="3568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ko-KR" altLang="en-US" sz="36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계획 대비 진행 상황</a:t>
            </a:r>
            <a:endParaRPr lang="en-US" sz="36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algn="l">
              <a:lnSpc>
                <a:spcPts val="7200"/>
              </a:lnSpc>
            </a:pPr>
            <a:r>
              <a:rPr lang="en-US" sz="36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Git</a:t>
            </a:r>
            <a:r>
              <a:rPr lang="ko-KR" altLang="en-US" sz="36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통계 기록</a:t>
            </a:r>
            <a:endParaRPr lang="en-US" sz="36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algn="l">
              <a:lnSpc>
                <a:spcPts val="7200"/>
              </a:lnSpc>
            </a:pPr>
            <a:r>
              <a:rPr lang="ko-KR" altLang="en-US" sz="36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계획 수정 내용</a:t>
            </a:r>
            <a:endParaRPr lang="en-US" sz="36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algn="l">
              <a:lnSpc>
                <a:spcPts val="7200"/>
              </a:lnSpc>
            </a:pPr>
            <a:r>
              <a:rPr lang="ko-KR" altLang="en-US" sz="36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이후 계획</a:t>
            </a:r>
            <a:endParaRPr lang="en-US" sz="36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284906" y="3744014"/>
            <a:ext cx="1136015" cy="3577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01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02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03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7620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2014804" y="1694012"/>
            <a:ext cx="2525890" cy="1278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 dirty="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411098" y="1694012"/>
            <a:ext cx="11521312" cy="12590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ko-KR" altLang="en-US" sz="7399" dirty="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계획 대비 진행 상황 </a:t>
            </a:r>
            <a:r>
              <a:rPr lang="en-US" altLang="ko-KR" sz="4000" dirty="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(</a:t>
            </a:r>
            <a:r>
              <a:rPr lang="ko-KR" altLang="en-US" sz="4000" dirty="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평균 </a:t>
            </a:r>
            <a:r>
              <a:rPr lang="en-US" altLang="ko-KR" sz="40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72.5%)</a:t>
            </a:r>
            <a:r>
              <a:rPr lang="ko-KR" alt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 </a:t>
            </a:r>
            <a:endParaRPr lang="en-US" sz="7399" dirty="0">
              <a:solidFill>
                <a:srgbClr val="000000"/>
              </a:solidFill>
              <a:latin typeface="TDTD한강고딕"/>
              <a:ea typeface="TDTD한강고딕"/>
              <a:cs typeface="TDTD한강고딕"/>
              <a:sym typeface="TDTD한강고딕"/>
            </a:endParaRPr>
          </a:p>
        </p:txBody>
      </p:sp>
      <p:grpSp>
        <p:nvGrpSpPr>
          <p:cNvPr id="10" name="Group 10"/>
          <p:cNvGrpSpPr/>
          <p:nvPr/>
        </p:nvGrpSpPr>
        <p:grpSpPr>
          <a:xfrm>
            <a:off x="1313833" y="5986480"/>
            <a:ext cx="2634095" cy="1036493"/>
            <a:chOff x="0" y="0"/>
            <a:chExt cx="693754" cy="27298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93754" cy="272986"/>
            </a:xfrm>
            <a:custGeom>
              <a:avLst/>
              <a:gdLst/>
              <a:ahLst/>
              <a:cxnLst/>
              <a:rect l="l" t="t" r="r" b="b"/>
              <a:pathLst>
                <a:path w="693754" h="272986">
                  <a:moveTo>
                    <a:pt x="203200" y="0"/>
                  </a:moveTo>
                  <a:lnTo>
                    <a:pt x="693754" y="0"/>
                  </a:lnTo>
                  <a:lnTo>
                    <a:pt x="490554" y="272986"/>
                  </a:lnTo>
                  <a:lnTo>
                    <a:pt x="0" y="27298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5FBD7D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101600" y="-38100"/>
              <a:ext cx="490554" cy="3110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3625832" y="5986480"/>
            <a:ext cx="2634095" cy="1036493"/>
            <a:chOff x="0" y="0"/>
            <a:chExt cx="693754" cy="27298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93754" cy="272986"/>
            </a:xfrm>
            <a:custGeom>
              <a:avLst/>
              <a:gdLst/>
              <a:ahLst/>
              <a:cxnLst/>
              <a:rect l="l" t="t" r="r" b="b"/>
              <a:pathLst>
                <a:path w="693754" h="272986">
                  <a:moveTo>
                    <a:pt x="203200" y="0"/>
                  </a:moveTo>
                  <a:lnTo>
                    <a:pt x="693754" y="0"/>
                  </a:lnTo>
                  <a:lnTo>
                    <a:pt x="490554" y="272986"/>
                  </a:lnTo>
                  <a:lnTo>
                    <a:pt x="0" y="27298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DA986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01600" y="-38100"/>
              <a:ext cx="490554" cy="3110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5937832" y="5986480"/>
            <a:ext cx="2634095" cy="1036493"/>
            <a:chOff x="0" y="0"/>
            <a:chExt cx="693754" cy="27298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93754" cy="272986"/>
            </a:xfrm>
            <a:custGeom>
              <a:avLst/>
              <a:gdLst/>
              <a:ahLst/>
              <a:cxnLst/>
              <a:rect l="l" t="t" r="r" b="b"/>
              <a:pathLst>
                <a:path w="693754" h="272986">
                  <a:moveTo>
                    <a:pt x="203200" y="0"/>
                  </a:moveTo>
                  <a:lnTo>
                    <a:pt x="693754" y="0"/>
                  </a:lnTo>
                  <a:lnTo>
                    <a:pt x="490554" y="272986"/>
                  </a:lnTo>
                  <a:lnTo>
                    <a:pt x="0" y="27298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918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01600" y="-38100"/>
              <a:ext cx="490554" cy="3110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8249831" y="5986480"/>
            <a:ext cx="2634095" cy="1036493"/>
            <a:chOff x="0" y="0"/>
            <a:chExt cx="693754" cy="272986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93754" cy="272986"/>
            </a:xfrm>
            <a:custGeom>
              <a:avLst/>
              <a:gdLst/>
              <a:ahLst/>
              <a:cxnLst/>
              <a:rect l="l" t="t" r="r" b="b"/>
              <a:pathLst>
                <a:path w="693754" h="272986">
                  <a:moveTo>
                    <a:pt x="203200" y="0"/>
                  </a:moveTo>
                  <a:lnTo>
                    <a:pt x="693754" y="0"/>
                  </a:lnTo>
                  <a:lnTo>
                    <a:pt x="490554" y="272986"/>
                  </a:lnTo>
                  <a:lnTo>
                    <a:pt x="0" y="27298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7882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01600" y="-38100"/>
              <a:ext cx="490554" cy="3110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0561830" y="5986480"/>
            <a:ext cx="2634095" cy="1036493"/>
            <a:chOff x="0" y="0"/>
            <a:chExt cx="693754" cy="272986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693754" cy="272986"/>
            </a:xfrm>
            <a:custGeom>
              <a:avLst/>
              <a:gdLst/>
              <a:ahLst/>
              <a:cxnLst/>
              <a:rect l="l" t="t" r="r" b="b"/>
              <a:pathLst>
                <a:path w="693754" h="272986">
                  <a:moveTo>
                    <a:pt x="203200" y="0"/>
                  </a:moveTo>
                  <a:lnTo>
                    <a:pt x="693754" y="0"/>
                  </a:lnTo>
                  <a:lnTo>
                    <a:pt x="490554" y="272986"/>
                  </a:lnTo>
                  <a:lnTo>
                    <a:pt x="0" y="27298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26071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01600" y="-38100"/>
              <a:ext cx="490554" cy="3110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2873829" y="5986480"/>
            <a:ext cx="2634095" cy="1036493"/>
            <a:chOff x="0" y="0"/>
            <a:chExt cx="693754" cy="272986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693754" cy="272986"/>
            </a:xfrm>
            <a:custGeom>
              <a:avLst/>
              <a:gdLst/>
              <a:ahLst/>
              <a:cxnLst/>
              <a:rect l="l" t="t" r="r" b="b"/>
              <a:pathLst>
                <a:path w="693754" h="272986">
                  <a:moveTo>
                    <a:pt x="203200" y="0"/>
                  </a:moveTo>
                  <a:lnTo>
                    <a:pt x="693754" y="0"/>
                  </a:lnTo>
                  <a:lnTo>
                    <a:pt x="490554" y="272986"/>
                  </a:lnTo>
                  <a:lnTo>
                    <a:pt x="0" y="27298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F4858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101600" y="-38100"/>
              <a:ext cx="490554" cy="3110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4654522" y="5470187"/>
            <a:ext cx="2069080" cy="2069080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F485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3497980" y="6698731"/>
            <a:ext cx="449127" cy="449127"/>
            <a:chOff x="0" y="0"/>
            <a:chExt cx="812800" cy="8128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r>
                <a:rPr lang="en-US" sz="1200" b="1">
                  <a:solidFill>
                    <a:srgbClr val="525963"/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02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5809979" y="6698731"/>
            <a:ext cx="449127" cy="449127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r>
                <a:rPr lang="en-US" sz="1200" b="1">
                  <a:solidFill>
                    <a:srgbClr val="525963"/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03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8121978" y="6698731"/>
            <a:ext cx="449127" cy="449127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r>
                <a:rPr lang="en-US" sz="1200" b="1">
                  <a:solidFill>
                    <a:srgbClr val="525963"/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04</a:t>
              </a:r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10433977" y="6698731"/>
            <a:ext cx="449127" cy="449127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r>
                <a:rPr lang="en-US" sz="1200" b="1">
                  <a:solidFill>
                    <a:srgbClr val="525963"/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05</a:t>
              </a:r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12745977" y="6698731"/>
            <a:ext cx="449127" cy="449127"/>
            <a:chOff x="0" y="0"/>
            <a:chExt cx="812800" cy="812800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r>
                <a:rPr lang="en-US" sz="1200" b="1">
                  <a:solidFill>
                    <a:srgbClr val="525963"/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06</a:t>
              </a:r>
            </a:p>
          </p:txBody>
        </p:sp>
      </p:grpSp>
      <p:sp>
        <p:nvSpPr>
          <p:cNvPr id="46" name="TextBox 46"/>
          <p:cNvSpPr txBox="1"/>
          <p:nvPr/>
        </p:nvSpPr>
        <p:spPr>
          <a:xfrm>
            <a:off x="2089584" y="3610132"/>
            <a:ext cx="3000463" cy="831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프로젝트</a:t>
            </a: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 </a:t>
            </a: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설정</a:t>
            </a: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 &amp; </a:t>
            </a: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기본구조</a:t>
            </a: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 (100%)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2089584" y="4575087"/>
            <a:ext cx="3000463" cy="935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pico2d환경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설정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및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테스트</a:t>
            </a:r>
            <a:endParaRPr lang="en-US" sz="1800" dirty="0">
              <a:solidFill>
                <a:schemeClr val="tx2">
                  <a:lumMod val="60000"/>
                  <a:lumOff val="40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algn="l">
              <a:lnSpc>
                <a:spcPts val="2520"/>
              </a:lnSpc>
            </a:pP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게임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메인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루프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구현</a:t>
            </a:r>
            <a:endParaRPr lang="en-US" sz="1800" dirty="0">
              <a:solidFill>
                <a:schemeClr val="tx2">
                  <a:lumMod val="60000"/>
                  <a:lumOff val="40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플레이어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배치</a:t>
            </a:r>
            <a:endParaRPr lang="en-US" sz="1800" dirty="0">
              <a:solidFill>
                <a:schemeClr val="tx2">
                  <a:lumMod val="60000"/>
                  <a:lumOff val="40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" name="TextBox 48"/>
          <p:cNvSpPr txBox="1"/>
          <p:nvPr/>
        </p:nvSpPr>
        <p:spPr>
          <a:xfrm>
            <a:off x="6666262" y="3661127"/>
            <a:ext cx="3895568" cy="395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맵 </a:t>
            </a: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시스템</a:t>
            </a: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 &amp; </a:t>
            </a: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충돌처리</a:t>
            </a: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 (70%)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6666263" y="4209767"/>
            <a:ext cx="2911432" cy="12498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dirty="0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맵 </a:t>
            </a:r>
            <a:r>
              <a:rPr lang="en-US" sz="1800" dirty="0" err="1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구성</a:t>
            </a:r>
            <a:r>
              <a:rPr lang="en-US" sz="1800" dirty="0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 및 </a:t>
            </a:r>
            <a:r>
              <a:rPr lang="en-US" sz="1800" dirty="0" err="1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배치</a:t>
            </a:r>
            <a:r>
              <a:rPr lang="en-US" sz="1800" dirty="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</a:p>
          <a:p>
            <a:pPr algn="l">
              <a:lnSpc>
                <a:spcPts val="2520"/>
              </a:lnSpc>
            </a:pP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충돌처리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코드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작성</a:t>
            </a:r>
            <a:endParaRPr lang="en-US" sz="1800" dirty="0">
              <a:solidFill>
                <a:schemeClr val="tx2">
                  <a:lumMod val="60000"/>
                  <a:lumOff val="40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algn="l">
              <a:lnSpc>
                <a:spcPts val="2520"/>
              </a:lnSpc>
            </a:pP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카메라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시스템</a:t>
            </a:r>
            <a:endParaRPr lang="en-US" sz="1800" dirty="0">
              <a:solidFill>
                <a:schemeClr val="tx2">
                  <a:lumMod val="60000"/>
                  <a:lumOff val="40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 dirty="0" err="1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몬스터</a:t>
            </a:r>
            <a:r>
              <a:rPr lang="en-US" sz="1800" dirty="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배치</a:t>
            </a:r>
            <a:endParaRPr lang="en-US" sz="1800" dirty="0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0" name="TextBox 50"/>
          <p:cNvSpPr txBox="1"/>
          <p:nvPr/>
        </p:nvSpPr>
        <p:spPr>
          <a:xfrm>
            <a:off x="8314744" y="7109757"/>
            <a:ext cx="3572455" cy="8313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몬스터</a:t>
            </a: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 </a:t>
            </a: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충돌처리</a:t>
            </a: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 &amp; </a:t>
            </a:r>
          </a:p>
          <a:p>
            <a:pPr algn="l">
              <a:lnSpc>
                <a:spcPts val="3359"/>
              </a:lnSpc>
            </a:pP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움직임</a:t>
            </a: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 </a:t>
            </a: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로직</a:t>
            </a: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(10%)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8346542" y="8008620"/>
            <a:ext cx="2536562" cy="1253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캐릭터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히트박스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세팅</a:t>
            </a:r>
            <a:endParaRPr lang="en-US" sz="1800" dirty="0">
              <a:solidFill>
                <a:schemeClr val="tx2">
                  <a:lumMod val="60000"/>
                  <a:lumOff val="40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algn="l">
              <a:lnSpc>
                <a:spcPts val="2520"/>
              </a:lnSpc>
            </a:pPr>
            <a:r>
              <a:rPr lang="en-US" sz="1800" dirty="0" err="1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몬스터의</a:t>
            </a:r>
            <a:r>
              <a:rPr lang="en-US" sz="1800" dirty="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움직임</a:t>
            </a:r>
            <a:r>
              <a:rPr lang="en-US" sz="1800" dirty="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로직</a:t>
            </a:r>
            <a:r>
              <a:rPr lang="en-US" sz="1800" dirty="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구현</a:t>
            </a:r>
            <a:endParaRPr lang="en-US" sz="1800" dirty="0">
              <a:solidFill>
                <a:srgbClr val="52596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 dirty="0" err="1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보스</a:t>
            </a:r>
            <a:r>
              <a:rPr lang="en-US" sz="1800" dirty="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패턴</a:t>
            </a:r>
            <a:r>
              <a:rPr lang="en-US" sz="1800" dirty="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제작</a:t>
            </a:r>
            <a:endParaRPr lang="en-US" sz="1800" dirty="0">
              <a:solidFill>
                <a:srgbClr val="52596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2" name="TextBox 52"/>
          <p:cNvSpPr txBox="1"/>
          <p:nvPr/>
        </p:nvSpPr>
        <p:spPr>
          <a:xfrm>
            <a:off x="11371571" y="3661475"/>
            <a:ext cx="2949871" cy="396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 spc="72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RPG 시스템 구현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11371571" y="4209419"/>
            <a:ext cx="2965066" cy="12498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몬스터의 체력 구현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아이템 드랍과 획득 구현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UI 배치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NPC 배치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13002910" y="7200711"/>
            <a:ext cx="3303223" cy="396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 spc="72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마무리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13002910" y="7886865"/>
            <a:ext cx="3143798" cy="935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퀘스트 시스템 구현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값 밸런싱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최적화 및 안정성 강화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3585791" y="7170231"/>
            <a:ext cx="3407562" cy="8313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캐릭터</a:t>
            </a: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 </a:t>
            </a: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이동</a:t>
            </a: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 &amp; </a:t>
            </a:r>
          </a:p>
          <a:p>
            <a:pPr algn="l">
              <a:lnSpc>
                <a:spcPts val="3359"/>
              </a:lnSpc>
            </a:pP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애니메이션</a:t>
            </a: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 </a:t>
            </a: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세팅</a:t>
            </a: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 (100%)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3585791" y="8007812"/>
            <a:ext cx="2673315" cy="935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캐릭터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기본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조작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구현</a:t>
            </a:r>
            <a:endParaRPr lang="en-US" sz="1800" dirty="0">
              <a:solidFill>
                <a:schemeClr val="tx2">
                  <a:lumMod val="60000"/>
                  <a:lumOff val="40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algn="l">
              <a:lnSpc>
                <a:spcPts val="2520"/>
              </a:lnSpc>
            </a:pP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캐릭터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전환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시스템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구현</a:t>
            </a:r>
            <a:endParaRPr lang="en-US" sz="1800" dirty="0">
              <a:solidFill>
                <a:schemeClr val="tx2">
                  <a:lumMod val="60000"/>
                  <a:lumOff val="40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 dirty="0" err="1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화면</a:t>
            </a:r>
            <a:r>
              <a:rPr lang="en-US" sz="1800" dirty="0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경계</a:t>
            </a:r>
            <a:r>
              <a:rPr lang="en-US" sz="1800" dirty="0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처리</a:t>
            </a:r>
            <a:r>
              <a:rPr lang="en-US" sz="1800" dirty="0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2322396" y="6332308"/>
            <a:ext cx="570012" cy="306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1주차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4637442" y="6332308"/>
            <a:ext cx="570012" cy="306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2주차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6993353" y="6332308"/>
            <a:ext cx="570012" cy="306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3주차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9158426" y="6332308"/>
            <a:ext cx="863865" cy="306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4~5주차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11327550" y="6332308"/>
            <a:ext cx="863865" cy="306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6~7주차</a:t>
            </a:r>
          </a:p>
        </p:txBody>
      </p:sp>
      <p:sp>
        <p:nvSpPr>
          <p:cNvPr id="63" name="TextBox 63"/>
          <p:cNvSpPr txBox="1"/>
          <p:nvPr/>
        </p:nvSpPr>
        <p:spPr>
          <a:xfrm>
            <a:off x="13904705" y="6332308"/>
            <a:ext cx="863865" cy="306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8~9주차</a:t>
            </a:r>
          </a:p>
        </p:txBody>
      </p:sp>
      <p:sp>
        <p:nvSpPr>
          <p:cNvPr id="64" name="TextBox 49">
            <a:extLst>
              <a:ext uri="{FF2B5EF4-FFF2-40B4-BE49-F238E27FC236}">
                <a16:creationId xmlns:a16="http://schemas.microsoft.com/office/drawing/2014/main" id="{E54CAD95-6EDB-3AE9-D0D7-E19706E9C5C3}"/>
              </a:ext>
            </a:extLst>
          </p:cNvPr>
          <p:cNvSpPr txBox="1"/>
          <p:nvPr/>
        </p:nvSpPr>
        <p:spPr>
          <a:xfrm>
            <a:off x="15154489" y="1849635"/>
            <a:ext cx="2911432" cy="9329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ko-KR" altLang="en-US" dirty="0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수정</a:t>
            </a:r>
            <a:endParaRPr lang="en-US" sz="1800" dirty="0">
              <a:solidFill>
                <a:srgbClr val="52596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algn="l">
              <a:lnSpc>
                <a:spcPts val="2520"/>
              </a:lnSpc>
            </a:pPr>
            <a:r>
              <a:rPr lang="ko-KR" alt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완료</a:t>
            </a:r>
            <a:endParaRPr lang="en-US" altLang="ko-KR" dirty="0">
              <a:solidFill>
                <a:schemeClr val="tx2">
                  <a:lumMod val="60000"/>
                  <a:lumOff val="40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algn="l">
              <a:lnSpc>
                <a:spcPts val="2520"/>
              </a:lnSpc>
            </a:pPr>
            <a:r>
              <a:rPr lang="ko-KR" altLang="en-US" dirty="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미완료</a:t>
            </a:r>
            <a:endParaRPr lang="en-US" sz="1800" dirty="0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014804" y="1694012"/>
            <a:ext cx="2525890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 dirty="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02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411099" y="1694012"/>
            <a:ext cx="6967659" cy="1278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 dirty="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Git </a:t>
            </a:r>
            <a:r>
              <a:rPr lang="ko-KR" altLang="en-US" sz="7399" dirty="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통계 기록</a:t>
            </a:r>
            <a:endParaRPr lang="en-US" sz="7399" dirty="0">
              <a:solidFill>
                <a:srgbClr val="000000"/>
              </a:solidFill>
              <a:latin typeface="TDTD한강고딕"/>
              <a:ea typeface="TDTD한강고딕"/>
              <a:cs typeface="TDTD한강고딕"/>
              <a:sym typeface="TDTD한강고딕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258335" y="2333432"/>
            <a:ext cx="4991065" cy="5234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 dirty="0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Git</a:t>
            </a:r>
            <a:r>
              <a:rPr lang="ko-KR" altLang="en-US" sz="3019" dirty="0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 </a:t>
            </a:r>
            <a:r>
              <a:rPr lang="en-US" altLang="ko-KR" sz="3019" dirty="0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commits</a:t>
            </a:r>
            <a:endParaRPr lang="en-US" sz="3019" dirty="0">
              <a:solidFill>
                <a:srgbClr val="545454"/>
              </a:solidFill>
              <a:latin typeface="TDTD한강고딕"/>
              <a:ea typeface="TDTD한강고딕"/>
              <a:cs typeface="TDTD한강고딕"/>
              <a:sym typeface="TDTD한강고딕"/>
            </a:endParaRPr>
          </a:p>
        </p:txBody>
      </p:sp>
      <p:sp>
        <p:nvSpPr>
          <p:cNvPr id="9" name="AutoShape 9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5EDD897-A0B4-B1EF-593E-5AFF866BB9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3831" y="3437977"/>
            <a:ext cx="5909943" cy="381992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A8FCC59-16FD-98B9-D8F7-E0C14FD2A4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1777" y="3402720"/>
            <a:ext cx="7955507" cy="586195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DF8391-295B-C9BD-01E8-C2EDFA05ED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3F86F68-48B5-FCCA-97FC-DEC4077CF65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8B6D32AE-B74E-4077-2E35-BBA868E22314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42174E2A-6C58-E323-A6B5-F1BDFAC0A140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14064D84-63F8-02D5-8DC1-F25409B8AE1B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>
            <a:extLst>
              <a:ext uri="{FF2B5EF4-FFF2-40B4-BE49-F238E27FC236}">
                <a16:creationId xmlns:a16="http://schemas.microsoft.com/office/drawing/2014/main" id="{6A8C066E-F0BE-4887-08B3-213AD41F56C7}"/>
              </a:ext>
            </a:extLst>
          </p:cNvPr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577BDC68-7694-F69A-0FFB-5EDC93BBE9F0}"/>
              </a:ext>
            </a:extLst>
          </p:cNvPr>
          <p:cNvSpPr txBox="1"/>
          <p:nvPr/>
        </p:nvSpPr>
        <p:spPr>
          <a:xfrm>
            <a:off x="2014804" y="1694012"/>
            <a:ext cx="2525890" cy="1278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 dirty="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03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803381D0-2815-F974-237C-0AF5BF6FCCA6}"/>
              </a:ext>
            </a:extLst>
          </p:cNvPr>
          <p:cNvSpPr txBox="1"/>
          <p:nvPr/>
        </p:nvSpPr>
        <p:spPr>
          <a:xfrm>
            <a:off x="3411098" y="1694012"/>
            <a:ext cx="8476101" cy="12590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ko-KR" altLang="en-US" sz="7399" dirty="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계획 수정내용 </a:t>
            </a:r>
            <a:endParaRPr lang="en-US" sz="7399" dirty="0">
              <a:solidFill>
                <a:srgbClr val="000000"/>
              </a:solidFill>
              <a:latin typeface="TDTD한강고딕"/>
              <a:ea typeface="TDTD한강고딕"/>
              <a:cs typeface="TDTD한강고딕"/>
              <a:sym typeface="TDTD한강고딕"/>
            </a:endParaRPr>
          </a:p>
        </p:txBody>
      </p:sp>
      <p:grpSp>
        <p:nvGrpSpPr>
          <p:cNvPr id="13" name="Group 13">
            <a:extLst>
              <a:ext uri="{FF2B5EF4-FFF2-40B4-BE49-F238E27FC236}">
                <a16:creationId xmlns:a16="http://schemas.microsoft.com/office/drawing/2014/main" id="{D400FF1B-3570-3171-B996-7E9D0FDEDB2F}"/>
              </a:ext>
            </a:extLst>
          </p:cNvPr>
          <p:cNvGrpSpPr/>
          <p:nvPr/>
        </p:nvGrpSpPr>
        <p:grpSpPr>
          <a:xfrm>
            <a:off x="1575652" y="5986480"/>
            <a:ext cx="2634095" cy="1036493"/>
            <a:chOff x="0" y="0"/>
            <a:chExt cx="693754" cy="272986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366A2AC3-F77C-DAEE-B947-94461E5F9932}"/>
                </a:ext>
              </a:extLst>
            </p:cNvPr>
            <p:cNvSpPr/>
            <p:nvPr/>
          </p:nvSpPr>
          <p:spPr>
            <a:xfrm>
              <a:off x="0" y="0"/>
              <a:ext cx="693754" cy="272986"/>
            </a:xfrm>
            <a:custGeom>
              <a:avLst/>
              <a:gdLst/>
              <a:ahLst/>
              <a:cxnLst/>
              <a:rect l="l" t="t" r="r" b="b"/>
              <a:pathLst>
                <a:path w="693754" h="272986">
                  <a:moveTo>
                    <a:pt x="203200" y="0"/>
                  </a:moveTo>
                  <a:lnTo>
                    <a:pt x="693754" y="0"/>
                  </a:lnTo>
                  <a:lnTo>
                    <a:pt x="490554" y="272986"/>
                  </a:lnTo>
                  <a:lnTo>
                    <a:pt x="0" y="27298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DA986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5">
              <a:extLst>
                <a:ext uri="{FF2B5EF4-FFF2-40B4-BE49-F238E27FC236}">
                  <a16:creationId xmlns:a16="http://schemas.microsoft.com/office/drawing/2014/main" id="{E31F240F-E66F-38D4-9C1A-03A11CFF5CD9}"/>
                </a:ext>
              </a:extLst>
            </p:cNvPr>
            <p:cNvSpPr txBox="1"/>
            <p:nvPr/>
          </p:nvSpPr>
          <p:spPr>
            <a:xfrm>
              <a:off x="101600" y="-38100"/>
              <a:ext cx="490554" cy="3110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6" name="Group 16">
            <a:extLst>
              <a:ext uri="{FF2B5EF4-FFF2-40B4-BE49-F238E27FC236}">
                <a16:creationId xmlns:a16="http://schemas.microsoft.com/office/drawing/2014/main" id="{D282ED76-D855-CE42-1E0F-C9FB6A1B2F20}"/>
              </a:ext>
            </a:extLst>
          </p:cNvPr>
          <p:cNvGrpSpPr/>
          <p:nvPr/>
        </p:nvGrpSpPr>
        <p:grpSpPr>
          <a:xfrm>
            <a:off x="4225630" y="5986480"/>
            <a:ext cx="2634095" cy="1036493"/>
            <a:chOff x="0" y="0"/>
            <a:chExt cx="693754" cy="272986"/>
          </a:xfrm>
        </p:grpSpPr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5E5F5BCD-D9A2-5BB6-0B2B-7F8D0DAD7F84}"/>
                </a:ext>
              </a:extLst>
            </p:cNvPr>
            <p:cNvSpPr/>
            <p:nvPr/>
          </p:nvSpPr>
          <p:spPr>
            <a:xfrm>
              <a:off x="0" y="0"/>
              <a:ext cx="693754" cy="272986"/>
            </a:xfrm>
            <a:custGeom>
              <a:avLst/>
              <a:gdLst/>
              <a:ahLst/>
              <a:cxnLst/>
              <a:rect l="l" t="t" r="r" b="b"/>
              <a:pathLst>
                <a:path w="693754" h="272986">
                  <a:moveTo>
                    <a:pt x="203200" y="0"/>
                  </a:moveTo>
                  <a:lnTo>
                    <a:pt x="693754" y="0"/>
                  </a:lnTo>
                  <a:lnTo>
                    <a:pt x="490554" y="272986"/>
                  </a:lnTo>
                  <a:lnTo>
                    <a:pt x="0" y="27298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918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" name="TextBox 18">
              <a:extLst>
                <a:ext uri="{FF2B5EF4-FFF2-40B4-BE49-F238E27FC236}">
                  <a16:creationId xmlns:a16="http://schemas.microsoft.com/office/drawing/2014/main" id="{1D7DD37F-1F53-45FB-93F9-23AD5BBF478B}"/>
                </a:ext>
              </a:extLst>
            </p:cNvPr>
            <p:cNvSpPr txBox="1"/>
            <p:nvPr/>
          </p:nvSpPr>
          <p:spPr>
            <a:xfrm>
              <a:off x="101600" y="-38100"/>
              <a:ext cx="490554" cy="3110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9" name="Group 19">
            <a:extLst>
              <a:ext uri="{FF2B5EF4-FFF2-40B4-BE49-F238E27FC236}">
                <a16:creationId xmlns:a16="http://schemas.microsoft.com/office/drawing/2014/main" id="{39B38587-D0A4-572F-8A49-29F7839B95C9}"/>
              </a:ext>
            </a:extLst>
          </p:cNvPr>
          <p:cNvGrpSpPr/>
          <p:nvPr/>
        </p:nvGrpSpPr>
        <p:grpSpPr>
          <a:xfrm>
            <a:off x="6918629" y="5986480"/>
            <a:ext cx="2634095" cy="1036493"/>
            <a:chOff x="0" y="0"/>
            <a:chExt cx="693754" cy="272986"/>
          </a:xfrm>
        </p:grpSpPr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0E82A4D2-20EF-7322-68F6-70F340BB8FE9}"/>
                </a:ext>
              </a:extLst>
            </p:cNvPr>
            <p:cNvSpPr/>
            <p:nvPr/>
          </p:nvSpPr>
          <p:spPr>
            <a:xfrm>
              <a:off x="0" y="0"/>
              <a:ext cx="693754" cy="272986"/>
            </a:xfrm>
            <a:custGeom>
              <a:avLst/>
              <a:gdLst/>
              <a:ahLst/>
              <a:cxnLst/>
              <a:rect l="l" t="t" r="r" b="b"/>
              <a:pathLst>
                <a:path w="693754" h="272986">
                  <a:moveTo>
                    <a:pt x="203200" y="0"/>
                  </a:moveTo>
                  <a:lnTo>
                    <a:pt x="693754" y="0"/>
                  </a:lnTo>
                  <a:lnTo>
                    <a:pt x="490554" y="272986"/>
                  </a:lnTo>
                  <a:lnTo>
                    <a:pt x="0" y="27298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7882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1" name="TextBox 21">
              <a:extLst>
                <a:ext uri="{FF2B5EF4-FFF2-40B4-BE49-F238E27FC236}">
                  <a16:creationId xmlns:a16="http://schemas.microsoft.com/office/drawing/2014/main" id="{A0B70BE8-2433-93F9-26C5-E3D5A888A343}"/>
                </a:ext>
              </a:extLst>
            </p:cNvPr>
            <p:cNvSpPr txBox="1"/>
            <p:nvPr/>
          </p:nvSpPr>
          <p:spPr>
            <a:xfrm>
              <a:off x="101600" y="-38100"/>
              <a:ext cx="490554" cy="3110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0C10414E-B6E8-014A-8009-FC3CA9F9A25A}"/>
              </a:ext>
            </a:extLst>
          </p:cNvPr>
          <p:cNvGrpSpPr/>
          <p:nvPr/>
        </p:nvGrpSpPr>
        <p:grpSpPr>
          <a:xfrm>
            <a:off x="9535428" y="5986480"/>
            <a:ext cx="2634095" cy="1036493"/>
            <a:chOff x="0" y="0"/>
            <a:chExt cx="693754" cy="272986"/>
          </a:xfrm>
        </p:grpSpPr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C83EE32E-FA00-78AD-8374-E18160673D24}"/>
                </a:ext>
              </a:extLst>
            </p:cNvPr>
            <p:cNvSpPr/>
            <p:nvPr/>
          </p:nvSpPr>
          <p:spPr>
            <a:xfrm>
              <a:off x="0" y="0"/>
              <a:ext cx="693754" cy="272986"/>
            </a:xfrm>
            <a:custGeom>
              <a:avLst/>
              <a:gdLst/>
              <a:ahLst/>
              <a:cxnLst/>
              <a:rect l="l" t="t" r="r" b="b"/>
              <a:pathLst>
                <a:path w="693754" h="272986">
                  <a:moveTo>
                    <a:pt x="203200" y="0"/>
                  </a:moveTo>
                  <a:lnTo>
                    <a:pt x="693754" y="0"/>
                  </a:lnTo>
                  <a:lnTo>
                    <a:pt x="490554" y="272986"/>
                  </a:lnTo>
                  <a:lnTo>
                    <a:pt x="0" y="27298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26071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" name="TextBox 24">
              <a:extLst>
                <a:ext uri="{FF2B5EF4-FFF2-40B4-BE49-F238E27FC236}">
                  <a16:creationId xmlns:a16="http://schemas.microsoft.com/office/drawing/2014/main" id="{62764354-84FE-8A8D-F000-EAFCDF35ED08}"/>
                </a:ext>
              </a:extLst>
            </p:cNvPr>
            <p:cNvSpPr txBox="1"/>
            <p:nvPr/>
          </p:nvSpPr>
          <p:spPr>
            <a:xfrm>
              <a:off x="101600" y="-38100"/>
              <a:ext cx="490554" cy="3110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5" name="Group 25">
            <a:extLst>
              <a:ext uri="{FF2B5EF4-FFF2-40B4-BE49-F238E27FC236}">
                <a16:creationId xmlns:a16="http://schemas.microsoft.com/office/drawing/2014/main" id="{E407BE52-6AF2-30D7-C936-5D8A8433873B}"/>
              </a:ext>
            </a:extLst>
          </p:cNvPr>
          <p:cNvGrpSpPr/>
          <p:nvPr/>
        </p:nvGrpSpPr>
        <p:grpSpPr>
          <a:xfrm>
            <a:off x="12152227" y="5986480"/>
            <a:ext cx="2634095" cy="1036493"/>
            <a:chOff x="0" y="0"/>
            <a:chExt cx="693754" cy="272986"/>
          </a:xfrm>
        </p:grpSpPr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C4CFC612-D8D1-545E-C8C9-808C09538894}"/>
                </a:ext>
              </a:extLst>
            </p:cNvPr>
            <p:cNvSpPr/>
            <p:nvPr/>
          </p:nvSpPr>
          <p:spPr>
            <a:xfrm>
              <a:off x="0" y="0"/>
              <a:ext cx="693754" cy="272986"/>
            </a:xfrm>
            <a:custGeom>
              <a:avLst/>
              <a:gdLst/>
              <a:ahLst/>
              <a:cxnLst/>
              <a:rect l="l" t="t" r="r" b="b"/>
              <a:pathLst>
                <a:path w="693754" h="272986">
                  <a:moveTo>
                    <a:pt x="203200" y="0"/>
                  </a:moveTo>
                  <a:lnTo>
                    <a:pt x="693754" y="0"/>
                  </a:lnTo>
                  <a:lnTo>
                    <a:pt x="490554" y="272986"/>
                  </a:lnTo>
                  <a:lnTo>
                    <a:pt x="0" y="27298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F4858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" name="TextBox 27">
              <a:extLst>
                <a:ext uri="{FF2B5EF4-FFF2-40B4-BE49-F238E27FC236}">
                  <a16:creationId xmlns:a16="http://schemas.microsoft.com/office/drawing/2014/main" id="{8CD28F32-AC54-D0EB-22F0-AE8CD147DAD6}"/>
                </a:ext>
              </a:extLst>
            </p:cNvPr>
            <p:cNvSpPr txBox="1"/>
            <p:nvPr/>
          </p:nvSpPr>
          <p:spPr>
            <a:xfrm>
              <a:off x="101600" y="-38100"/>
              <a:ext cx="490554" cy="3110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8" name="Group 28">
            <a:extLst>
              <a:ext uri="{FF2B5EF4-FFF2-40B4-BE49-F238E27FC236}">
                <a16:creationId xmlns:a16="http://schemas.microsoft.com/office/drawing/2014/main" id="{71005956-2D23-351B-055C-69EDF94A4D29}"/>
              </a:ext>
            </a:extLst>
          </p:cNvPr>
          <p:cNvGrpSpPr/>
          <p:nvPr/>
        </p:nvGrpSpPr>
        <p:grpSpPr>
          <a:xfrm>
            <a:off x="13932920" y="5470187"/>
            <a:ext cx="2069080" cy="2069080"/>
            <a:chOff x="0" y="0"/>
            <a:chExt cx="812800" cy="812800"/>
          </a:xfrm>
        </p:grpSpPr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0705466D-63EE-3E80-3455-F920A541D0F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F485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" name="TextBox 30">
              <a:extLst>
                <a:ext uri="{FF2B5EF4-FFF2-40B4-BE49-F238E27FC236}">
                  <a16:creationId xmlns:a16="http://schemas.microsoft.com/office/drawing/2014/main" id="{A963033C-36A1-75B0-F307-856272B205AE}"/>
                </a:ext>
              </a:extLst>
            </p:cNvPr>
            <p:cNvSpPr txBox="1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31" name="Group 31">
            <a:extLst>
              <a:ext uri="{FF2B5EF4-FFF2-40B4-BE49-F238E27FC236}">
                <a16:creationId xmlns:a16="http://schemas.microsoft.com/office/drawing/2014/main" id="{2C9F14FE-EAE6-C8B9-7857-D45286568C1D}"/>
              </a:ext>
            </a:extLst>
          </p:cNvPr>
          <p:cNvGrpSpPr/>
          <p:nvPr/>
        </p:nvGrpSpPr>
        <p:grpSpPr>
          <a:xfrm>
            <a:off x="1447800" y="6698731"/>
            <a:ext cx="449127" cy="449127"/>
            <a:chOff x="0" y="0"/>
            <a:chExt cx="812800" cy="812800"/>
          </a:xfrm>
        </p:grpSpPr>
        <p:sp>
          <p:nvSpPr>
            <p:cNvPr id="32" name="Freeform 32">
              <a:extLst>
                <a:ext uri="{FF2B5EF4-FFF2-40B4-BE49-F238E27FC236}">
                  <a16:creationId xmlns:a16="http://schemas.microsoft.com/office/drawing/2014/main" id="{38F1BA3A-B45C-579C-6B68-20722D931B0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3" name="TextBox 33">
              <a:extLst>
                <a:ext uri="{FF2B5EF4-FFF2-40B4-BE49-F238E27FC236}">
                  <a16:creationId xmlns:a16="http://schemas.microsoft.com/office/drawing/2014/main" id="{A7FFDEBD-B23B-3740-258A-33478EBF3E32}"/>
                </a:ext>
              </a:extLst>
            </p:cNvPr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r>
                <a:rPr lang="en-US" sz="1200" b="1">
                  <a:solidFill>
                    <a:srgbClr val="525963"/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02</a:t>
              </a:r>
            </a:p>
          </p:txBody>
        </p:sp>
      </p:grpSp>
      <p:grpSp>
        <p:nvGrpSpPr>
          <p:cNvPr id="34" name="Group 34">
            <a:extLst>
              <a:ext uri="{FF2B5EF4-FFF2-40B4-BE49-F238E27FC236}">
                <a16:creationId xmlns:a16="http://schemas.microsoft.com/office/drawing/2014/main" id="{15944D71-1EB6-155D-E85C-272D32CD8CEE}"/>
              </a:ext>
            </a:extLst>
          </p:cNvPr>
          <p:cNvGrpSpPr/>
          <p:nvPr/>
        </p:nvGrpSpPr>
        <p:grpSpPr>
          <a:xfrm>
            <a:off x="4097777" y="6698731"/>
            <a:ext cx="449127" cy="449127"/>
            <a:chOff x="0" y="0"/>
            <a:chExt cx="812800" cy="812800"/>
          </a:xfrm>
        </p:grpSpPr>
        <p:sp>
          <p:nvSpPr>
            <p:cNvPr id="35" name="Freeform 35">
              <a:extLst>
                <a:ext uri="{FF2B5EF4-FFF2-40B4-BE49-F238E27FC236}">
                  <a16:creationId xmlns:a16="http://schemas.microsoft.com/office/drawing/2014/main" id="{CDDACBC0-44C7-1279-8A87-D97C1692F783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6" name="TextBox 36">
              <a:extLst>
                <a:ext uri="{FF2B5EF4-FFF2-40B4-BE49-F238E27FC236}">
                  <a16:creationId xmlns:a16="http://schemas.microsoft.com/office/drawing/2014/main" id="{20FC8BF1-DBDC-E6CF-6419-07B4397F80C1}"/>
                </a:ext>
              </a:extLst>
            </p:cNvPr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r>
                <a:rPr lang="en-US" sz="1200" b="1">
                  <a:solidFill>
                    <a:srgbClr val="525963"/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03</a:t>
              </a:r>
            </a:p>
          </p:txBody>
        </p:sp>
      </p:grpSp>
      <p:grpSp>
        <p:nvGrpSpPr>
          <p:cNvPr id="37" name="Group 37">
            <a:extLst>
              <a:ext uri="{FF2B5EF4-FFF2-40B4-BE49-F238E27FC236}">
                <a16:creationId xmlns:a16="http://schemas.microsoft.com/office/drawing/2014/main" id="{83B60AA3-4480-15DF-1E33-B7F071EEDB99}"/>
              </a:ext>
            </a:extLst>
          </p:cNvPr>
          <p:cNvGrpSpPr/>
          <p:nvPr/>
        </p:nvGrpSpPr>
        <p:grpSpPr>
          <a:xfrm>
            <a:off x="6409776" y="6698731"/>
            <a:ext cx="449127" cy="449127"/>
            <a:chOff x="0" y="0"/>
            <a:chExt cx="812800" cy="812800"/>
          </a:xfrm>
        </p:grpSpPr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E43F1DE4-9075-04B4-A6F7-1483060E44A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9" name="TextBox 39">
              <a:extLst>
                <a:ext uri="{FF2B5EF4-FFF2-40B4-BE49-F238E27FC236}">
                  <a16:creationId xmlns:a16="http://schemas.microsoft.com/office/drawing/2014/main" id="{BDEB004C-5524-D0B6-D7F6-A6E234CC0C9A}"/>
                </a:ext>
              </a:extLst>
            </p:cNvPr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r>
                <a:rPr lang="en-US" sz="1200" b="1">
                  <a:solidFill>
                    <a:srgbClr val="525963"/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04</a:t>
              </a:r>
            </a:p>
          </p:txBody>
        </p:sp>
      </p:grpSp>
      <p:grpSp>
        <p:nvGrpSpPr>
          <p:cNvPr id="40" name="Group 40">
            <a:extLst>
              <a:ext uri="{FF2B5EF4-FFF2-40B4-BE49-F238E27FC236}">
                <a16:creationId xmlns:a16="http://schemas.microsoft.com/office/drawing/2014/main" id="{2013B5E9-CEBA-6937-E76A-FBD375A7B9AD}"/>
              </a:ext>
            </a:extLst>
          </p:cNvPr>
          <p:cNvGrpSpPr/>
          <p:nvPr/>
        </p:nvGrpSpPr>
        <p:grpSpPr>
          <a:xfrm>
            <a:off x="9407575" y="6698731"/>
            <a:ext cx="449127" cy="449127"/>
            <a:chOff x="0" y="0"/>
            <a:chExt cx="812800" cy="812800"/>
          </a:xfrm>
        </p:grpSpPr>
        <p:sp>
          <p:nvSpPr>
            <p:cNvPr id="41" name="Freeform 41">
              <a:extLst>
                <a:ext uri="{FF2B5EF4-FFF2-40B4-BE49-F238E27FC236}">
                  <a16:creationId xmlns:a16="http://schemas.microsoft.com/office/drawing/2014/main" id="{58EF5DAC-E035-0DED-5F6D-DE679955B46E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2" name="TextBox 42">
              <a:extLst>
                <a:ext uri="{FF2B5EF4-FFF2-40B4-BE49-F238E27FC236}">
                  <a16:creationId xmlns:a16="http://schemas.microsoft.com/office/drawing/2014/main" id="{CBFE432C-F1A5-8E2C-0C4A-5F289B2DD7F3}"/>
                </a:ext>
              </a:extLst>
            </p:cNvPr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r>
                <a:rPr lang="en-US" sz="1200" b="1">
                  <a:solidFill>
                    <a:srgbClr val="525963"/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05</a:t>
              </a:r>
            </a:p>
          </p:txBody>
        </p:sp>
      </p:grpSp>
      <p:grpSp>
        <p:nvGrpSpPr>
          <p:cNvPr id="43" name="Group 43">
            <a:extLst>
              <a:ext uri="{FF2B5EF4-FFF2-40B4-BE49-F238E27FC236}">
                <a16:creationId xmlns:a16="http://schemas.microsoft.com/office/drawing/2014/main" id="{72DA5684-E945-4FEE-2378-2A30B0B35667}"/>
              </a:ext>
            </a:extLst>
          </p:cNvPr>
          <p:cNvGrpSpPr/>
          <p:nvPr/>
        </p:nvGrpSpPr>
        <p:grpSpPr>
          <a:xfrm>
            <a:off x="12024375" y="6698731"/>
            <a:ext cx="449127" cy="449127"/>
            <a:chOff x="0" y="0"/>
            <a:chExt cx="812800" cy="812800"/>
          </a:xfrm>
        </p:grpSpPr>
        <p:sp>
          <p:nvSpPr>
            <p:cNvPr id="44" name="Freeform 44">
              <a:extLst>
                <a:ext uri="{FF2B5EF4-FFF2-40B4-BE49-F238E27FC236}">
                  <a16:creationId xmlns:a16="http://schemas.microsoft.com/office/drawing/2014/main" id="{975D58AA-F909-D282-8E25-A5AC680D8745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5" name="TextBox 45">
              <a:extLst>
                <a:ext uri="{FF2B5EF4-FFF2-40B4-BE49-F238E27FC236}">
                  <a16:creationId xmlns:a16="http://schemas.microsoft.com/office/drawing/2014/main" id="{929012A1-C82A-2B30-B106-7538C98A5389}"/>
                </a:ext>
              </a:extLst>
            </p:cNvPr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r>
                <a:rPr lang="en-US" sz="1200" b="1">
                  <a:solidFill>
                    <a:srgbClr val="525963"/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06</a:t>
              </a:r>
            </a:p>
          </p:txBody>
        </p:sp>
      </p:grpSp>
      <p:sp>
        <p:nvSpPr>
          <p:cNvPr id="48" name="TextBox 48">
            <a:extLst>
              <a:ext uri="{FF2B5EF4-FFF2-40B4-BE49-F238E27FC236}">
                <a16:creationId xmlns:a16="http://schemas.microsoft.com/office/drawing/2014/main" id="{E198A136-7146-E1BF-980C-DE45F230150F}"/>
              </a:ext>
            </a:extLst>
          </p:cNvPr>
          <p:cNvSpPr txBox="1"/>
          <p:nvPr/>
        </p:nvSpPr>
        <p:spPr>
          <a:xfrm>
            <a:off x="4954060" y="3661127"/>
            <a:ext cx="3163537" cy="3961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맵 </a:t>
            </a: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시스템</a:t>
            </a: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 &amp; </a:t>
            </a: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충돌처리</a:t>
            </a:r>
            <a:endParaRPr lang="en-US" sz="2400" b="1" spc="72" dirty="0">
              <a:solidFill>
                <a:srgbClr val="142740"/>
              </a:solidFill>
              <a:latin typeface="Proxima Nova Bold"/>
              <a:ea typeface="Proxima Nova Bold"/>
              <a:cs typeface="Proxima Nova Bold"/>
              <a:sym typeface="Proxima Nova Bold"/>
            </a:endParaRPr>
          </a:p>
        </p:txBody>
      </p:sp>
      <p:sp>
        <p:nvSpPr>
          <p:cNvPr id="49" name="TextBox 49">
            <a:extLst>
              <a:ext uri="{FF2B5EF4-FFF2-40B4-BE49-F238E27FC236}">
                <a16:creationId xmlns:a16="http://schemas.microsoft.com/office/drawing/2014/main" id="{589502CB-6B8F-4094-5A0F-8DB84415CA05}"/>
              </a:ext>
            </a:extLst>
          </p:cNvPr>
          <p:cNvSpPr txBox="1"/>
          <p:nvPr/>
        </p:nvSpPr>
        <p:spPr>
          <a:xfrm>
            <a:off x="4954061" y="4209767"/>
            <a:ext cx="3737028" cy="12535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dirty="0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맵 </a:t>
            </a:r>
            <a:r>
              <a:rPr lang="en-US" sz="1800" dirty="0" err="1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구성</a:t>
            </a:r>
            <a:r>
              <a:rPr lang="en-US" sz="1800" dirty="0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 및 </a:t>
            </a:r>
            <a:r>
              <a:rPr lang="en-US" sz="1800" dirty="0" err="1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배치</a:t>
            </a:r>
            <a:r>
              <a:rPr lang="en-US" sz="1800" dirty="0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 -&gt; </a:t>
            </a:r>
            <a:r>
              <a:rPr lang="ko-KR" altLang="en-US" dirty="0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타일</a:t>
            </a:r>
            <a:r>
              <a:rPr lang="en-US" altLang="ko-KR" dirty="0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&amp;</a:t>
            </a:r>
            <a:r>
              <a:rPr lang="ko-KR" altLang="en-US" dirty="0" err="1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타일맵</a:t>
            </a:r>
            <a:r>
              <a:rPr lang="ko-KR" altLang="en-US" dirty="0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 구성</a:t>
            </a:r>
            <a:r>
              <a:rPr lang="en-US" sz="1800" dirty="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</a:p>
          <a:p>
            <a:pPr algn="l">
              <a:lnSpc>
                <a:spcPts val="2520"/>
              </a:lnSpc>
            </a:pP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충돌처리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코드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작성</a:t>
            </a:r>
            <a:endParaRPr lang="en-US" sz="1800" dirty="0">
              <a:solidFill>
                <a:schemeClr val="tx2">
                  <a:lumMod val="60000"/>
                  <a:lumOff val="40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algn="l">
              <a:lnSpc>
                <a:spcPts val="2520"/>
              </a:lnSpc>
            </a:pP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카메라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시스템</a:t>
            </a:r>
            <a:endParaRPr lang="en-US" sz="1800" dirty="0">
              <a:solidFill>
                <a:schemeClr val="tx2">
                  <a:lumMod val="60000"/>
                  <a:lumOff val="40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 dirty="0">
                <a:solidFill>
                  <a:srgbClr val="FFC000"/>
                </a:solidFill>
                <a:latin typeface="Proxima Nova"/>
                <a:ea typeface="Proxima Nova"/>
                <a:cs typeface="Proxima Nova"/>
                <a:sym typeface="Proxima Nova"/>
              </a:rPr>
              <a:t> - </a:t>
            </a:r>
            <a:r>
              <a:rPr lang="en-US" sz="1800" dirty="0" err="1">
                <a:solidFill>
                  <a:srgbClr val="FFC000"/>
                </a:solidFill>
                <a:latin typeface="Proxima Nova"/>
                <a:ea typeface="Proxima Nova"/>
                <a:cs typeface="Proxima Nova"/>
                <a:sym typeface="Proxima Nova"/>
              </a:rPr>
              <a:t>몬스터</a:t>
            </a:r>
            <a:r>
              <a:rPr lang="en-US" sz="1800" dirty="0">
                <a:solidFill>
                  <a:srgbClr val="FFC000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rgbClr val="FFC000"/>
                </a:solidFill>
                <a:latin typeface="Proxima Nova"/>
                <a:ea typeface="Proxima Nova"/>
                <a:cs typeface="Proxima Nova"/>
                <a:sym typeface="Proxima Nova"/>
              </a:rPr>
              <a:t>배치</a:t>
            </a:r>
            <a:endParaRPr lang="en-US" sz="1800" dirty="0">
              <a:solidFill>
                <a:srgbClr val="FFC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0" name="TextBox 50">
            <a:extLst>
              <a:ext uri="{FF2B5EF4-FFF2-40B4-BE49-F238E27FC236}">
                <a16:creationId xmlns:a16="http://schemas.microsoft.com/office/drawing/2014/main" id="{C49C6409-ED70-947A-1F14-B233D1B01AC6}"/>
              </a:ext>
            </a:extLst>
          </p:cNvPr>
          <p:cNvSpPr txBox="1"/>
          <p:nvPr/>
        </p:nvSpPr>
        <p:spPr>
          <a:xfrm>
            <a:off x="6983542" y="7109757"/>
            <a:ext cx="2375594" cy="8313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 spc="72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몬스터 충돌처리 &amp; 움직임 로직</a:t>
            </a:r>
          </a:p>
        </p:txBody>
      </p:sp>
      <p:sp>
        <p:nvSpPr>
          <p:cNvPr id="51" name="TextBox 51">
            <a:extLst>
              <a:ext uri="{FF2B5EF4-FFF2-40B4-BE49-F238E27FC236}">
                <a16:creationId xmlns:a16="http://schemas.microsoft.com/office/drawing/2014/main" id="{AA1C3C62-2687-3ABC-1B87-E042DDE39FE4}"/>
              </a:ext>
            </a:extLst>
          </p:cNvPr>
          <p:cNvSpPr txBox="1"/>
          <p:nvPr/>
        </p:nvSpPr>
        <p:spPr>
          <a:xfrm>
            <a:off x="7015340" y="8008620"/>
            <a:ext cx="3285808" cy="12535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캐릭터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히트박스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세팅</a:t>
            </a:r>
            <a:endParaRPr lang="en-US" sz="1800" dirty="0">
              <a:solidFill>
                <a:schemeClr val="tx2">
                  <a:lumMod val="60000"/>
                  <a:lumOff val="40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algn="l">
              <a:lnSpc>
                <a:spcPts val="2520"/>
              </a:lnSpc>
            </a:pPr>
            <a:r>
              <a:rPr lang="en-US" sz="1800" dirty="0">
                <a:solidFill>
                  <a:srgbClr val="FFC000"/>
                </a:solidFill>
                <a:latin typeface="Proxima Nova"/>
                <a:ea typeface="Proxima Nova"/>
                <a:cs typeface="Proxima Nova"/>
                <a:sym typeface="Proxima Nova"/>
              </a:rPr>
              <a:t> + </a:t>
            </a:r>
            <a:r>
              <a:rPr lang="ko-KR" altLang="en-US" sz="1800" dirty="0">
                <a:solidFill>
                  <a:srgbClr val="FFC000"/>
                </a:solidFill>
                <a:latin typeface="Proxima Nova"/>
                <a:ea typeface="Proxima Nova"/>
                <a:cs typeface="Proxima Nova"/>
                <a:sym typeface="Proxima Nova"/>
              </a:rPr>
              <a:t>몬스터 배치</a:t>
            </a:r>
            <a:r>
              <a:rPr lang="en-US" altLang="ko-KR" sz="1800" dirty="0">
                <a:solidFill>
                  <a:srgbClr val="FFC000"/>
                </a:solidFill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ko-KR" altLang="en-US" sz="1800" dirty="0">
                <a:solidFill>
                  <a:srgbClr val="FFC000"/>
                </a:solidFill>
                <a:latin typeface="Proxima Nova"/>
                <a:ea typeface="Proxima Nova"/>
                <a:cs typeface="Proxima Nova"/>
                <a:sym typeface="Proxima Nova"/>
              </a:rPr>
              <a:t>체력 구현</a:t>
            </a:r>
            <a:endParaRPr lang="en-US" sz="1800" dirty="0">
              <a:solidFill>
                <a:srgbClr val="FFC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algn="l">
              <a:lnSpc>
                <a:spcPts val="2520"/>
              </a:lnSpc>
            </a:pPr>
            <a:r>
              <a:rPr lang="en-US" sz="1800" dirty="0" err="1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몬스터의</a:t>
            </a:r>
            <a:r>
              <a:rPr lang="en-US" sz="1800" dirty="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움직임</a:t>
            </a:r>
            <a:r>
              <a:rPr lang="en-US" sz="1800" dirty="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로직</a:t>
            </a:r>
            <a:r>
              <a:rPr lang="en-US" sz="1800" dirty="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구현</a:t>
            </a:r>
            <a:endParaRPr lang="en-US" sz="1800" dirty="0">
              <a:solidFill>
                <a:srgbClr val="52596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 dirty="0" err="1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보스</a:t>
            </a:r>
            <a:r>
              <a:rPr lang="en-US" sz="1800" dirty="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패턴</a:t>
            </a:r>
            <a:r>
              <a:rPr lang="en-US" sz="1800" dirty="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제작</a:t>
            </a:r>
            <a:endParaRPr lang="en-US" sz="1800" dirty="0">
              <a:solidFill>
                <a:srgbClr val="52596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2" name="TextBox 52">
            <a:extLst>
              <a:ext uri="{FF2B5EF4-FFF2-40B4-BE49-F238E27FC236}">
                <a16:creationId xmlns:a16="http://schemas.microsoft.com/office/drawing/2014/main" id="{ADCE67D0-A91F-86DB-3CB8-3F5E291B5FB8}"/>
              </a:ext>
            </a:extLst>
          </p:cNvPr>
          <p:cNvSpPr txBox="1"/>
          <p:nvPr/>
        </p:nvSpPr>
        <p:spPr>
          <a:xfrm>
            <a:off x="10345169" y="3661475"/>
            <a:ext cx="2949871" cy="3961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 spc="72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RPG 시스템 구현</a:t>
            </a:r>
          </a:p>
        </p:txBody>
      </p:sp>
      <p:sp>
        <p:nvSpPr>
          <p:cNvPr id="53" name="TextBox 53">
            <a:extLst>
              <a:ext uri="{FF2B5EF4-FFF2-40B4-BE49-F238E27FC236}">
                <a16:creationId xmlns:a16="http://schemas.microsoft.com/office/drawing/2014/main" id="{84E4442C-B05B-B7CA-E85E-7549D59F462A}"/>
              </a:ext>
            </a:extLst>
          </p:cNvPr>
          <p:cNvSpPr txBox="1"/>
          <p:nvPr/>
        </p:nvSpPr>
        <p:spPr>
          <a:xfrm>
            <a:off x="10345169" y="4209419"/>
            <a:ext cx="2965066" cy="15743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dirty="0">
                <a:solidFill>
                  <a:srgbClr val="FFC000"/>
                </a:solidFill>
                <a:latin typeface="Proxima Nova"/>
                <a:ea typeface="Proxima Nova"/>
                <a:cs typeface="Proxima Nova"/>
                <a:sym typeface="Proxima Nova"/>
              </a:rPr>
              <a:t> - </a:t>
            </a:r>
            <a:r>
              <a:rPr lang="en-US" sz="1800" dirty="0" err="1">
                <a:solidFill>
                  <a:srgbClr val="FFC000"/>
                </a:solidFill>
                <a:latin typeface="Proxima Nova"/>
                <a:ea typeface="Proxima Nova"/>
                <a:cs typeface="Proxima Nova"/>
                <a:sym typeface="Proxima Nova"/>
              </a:rPr>
              <a:t>몬스터의</a:t>
            </a:r>
            <a:r>
              <a:rPr lang="en-US" sz="1800" dirty="0">
                <a:solidFill>
                  <a:srgbClr val="FFC000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rgbClr val="FFC000"/>
                </a:solidFill>
                <a:latin typeface="Proxima Nova"/>
                <a:ea typeface="Proxima Nova"/>
                <a:cs typeface="Proxima Nova"/>
                <a:sym typeface="Proxima Nova"/>
              </a:rPr>
              <a:t>체력</a:t>
            </a:r>
            <a:r>
              <a:rPr lang="en-US" sz="1800" dirty="0">
                <a:solidFill>
                  <a:srgbClr val="FFC000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rgbClr val="FFC000"/>
                </a:solidFill>
                <a:latin typeface="Proxima Nova"/>
                <a:ea typeface="Proxima Nova"/>
                <a:cs typeface="Proxima Nova"/>
                <a:sym typeface="Proxima Nova"/>
              </a:rPr>
              <a:t>구현</a:t>
            </a:r>
            <a:endParaRPr lang="en-US" sz="1800" dirty="0">
              <a:solidFill>
                <a:srgbClr val="FFC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algn="l">
              <a:lnSpc>
                <a:spcPts val="2520"/>
              </a:lnSpc>
            </a:pPr>
            <a:r>
              <a:rPr lang="en-US" sz="1800" dirty="0" err="1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아이템</a:t>
            </a:r>
            <a:r>
              <a:rPr lang="en-US" sz="1800" dirty="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드랍과</a:t>
            </a:r>
            <a:r>
              <a:rPr lang="en-US" sz="1800" dirty="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획득</a:t>
            </a:r>
            <a:r>
              <a:rPr lang="en-US" sz="1800" dirty="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구현</a:t>
            </a:r>
            <a:endParaRPr lang="en-US" sz="1800" dirty="0">
              <a:solidFill>
                <a:srgbClr val="52596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algn="l">
              <a:lnSpc>
                <a:spcPts val="2520"/>
              </a:lnSpc>
            </a:pPr>
            <a:r>
              <a:rPr lang="en-US" sz="1800" dirty="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UI </a:t>
            </a:r>
            <a:r>
              <a:rPr lang="en-US" sz="1800" dirty="0" err="1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배치</a:t>
            </a:r>
            <a:endParaRPr lang="en-US" sz="1800" dirty="0">
              <a:solidFill>
                <a:srgbClr val="52596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 dirty="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NPC </a:t>
            </a:r>
            <a:r>
              <a:rPr lang="en-US" sz="1800" dirty="0" err="1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배치</a:t>
            </a:r>
            <a:endParaRPr lang="en-US" sz="1800" dirty="0">
              <a:solidFill>
                <a:srgbClr val="52596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dirty="0">
                <a:solidFill>
                  <a:srgbClr val="FFC000"/>
                </a:solidFill>
                <a:latin typeface="Proxima Nova"/>
                <a:ea typeface="Proxima Nova"/>
                <a:cs typeface="Proxima Nova"/>
                <a:sym typeface="Proxima Nova"/>
              </a:rPr>
              <a:t> + </a:t>
            </a:r>
            <a:r>
              <a:rPr lang="ko-KR" altLang="en-US" dirty="0">
                <a:solidFill>
                  <a:srgbClr val="FFC000"/>
                </a:solidFill>
                <a:latin typeface="Proxima Nova"/>
                <a:ea typeface="Proxima Nova"/>
                <a:cs typeface="Proxima Nova"/>
                <a:sym typeface="Proxima Nova"/>
              </a:rPr>
              <a:t>맵 구현</a:t>
            </a:r>
            <a:endParaRPr lang="en-US" sz="1800" dirty="0">
              <a:solidFill>
                <a:srgbClr val="FFC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4" name="TextBox 54">
            <a:extLst>
              <a:ext uri="{FF2B5EF4-FFF2-40B4-BE49-F238E27FC236}">
                <a16:creationId xmlns:a16="http://schemas.microsoft.com/office/drawing/2014/main" id="{A6A1AD13-3902-9E5B-5458-261DA6372DCF}"/>
              </a:ext>
            </a:extLst>
          </p:cNvPr>
          <p:cNvSpPr txBox="1"/>
          <p:nvPr/>
        </p:nvSpPr>
        <p:spPr>
          <a:xfrm>
            <a:off x="12281308" y="7200711"/>
            <a:ext cx="3303223" cy="3961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 spc="72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마무리</a:t>
            </a:r>
          </a:p>
        </p:txBody>
      </p:sp>
      <p:sp>
        <p:nvSpPr>
          <p:cNvPr id="55" name="TextBox 55">
            <a:extLst>
              <a:ext uri="{FF2B5EF4-FFF2-40B4-BE49-F238E27FC236}">
                <a16:creationId xmlns:a16="http://schemas.microsoft.com/office/drawing/2014/main" id="{9C245DDF-33AB-CF4B-CDF8-B4118226F5D1}"/>
              </a:ext>
            </a:extLst>
          </p:cNvPr>
          <p:cNvSpPr txBox="1"/>
          <p:nvPr/>
        </p:nvSpPr>
        <p:spPr>
          <a:xfrm>
            <a:off x="12281308" y="7886865"/>
            <a:ext cx="3143798" cy="9354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퀘스트 시스템 구현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값 밸런싱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최적화 및 안정성 강화</a:t>
            </a:r>
          </a:p>
        </p:txBody>
      </p:sp>
      <p:sp>
        <p:nvSpPr>
          <p:cNvPr id="56" name="TextBox 56">
            <a:extLst>
              <a:ext uri="{FF2B5EF4-FFF2-40B4-BE49-F238E27FC236}">
                <a16:creationId xmlns:a16="http://schemas.microsoft.com/office/drawing/2014/main" id="{491C2B21-F794-61DD-A495-D0F53CE9833E}"/>
              </a:ext>
            </a:extLst>
          </p:cNvPr>
          <p:cNvSpPr txBox="1"/>
          <p:nvPr/>
        </p:nvSpPr>
        <p:spPr>
          <a:xfrm>
            <a:off x="1535611" y="7170231"/>
            <a:ext cx="2673315" cy="8313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캐릭터</a:t>
            </a: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 </a:t>
            </a: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이동</a:t>
            </a: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 &amp; </a:t>
            </a:r>
          </a:p>
          <a:p>
            <a:pPr algn="l">
              <a:lnSpc>
                <a:spcPts val="3359"/>
              </a:lnSpc>
            </a:pP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애니메이션</a:t>
            </a: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 </a:t>
            </a: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세팅</a:t>
            </a:r>
            <a:endParaRPr lang="en-US" sz="2400" b="1" spc="72" dirty="0">
              <a:solidFill>
                <a:srgbClr val="142740"/>
              </a:solidFill>
              <a:latin typeface="Proxima Nova Bold"/>
              <a:ea typeface="Proxima Nova Bold"/>
              <a:cs typeface="Proxima Nova Bold"/>
              <a:sym typeface="Proxima Nova Bold"/>
            </a:endParaRPr>
          </a:p>
        </p:txBody>
      </p:sp>
      <p:sp>
        <p:nvSpPr>
          <p:cNvPr id="57" name="TextBox 57">
            <a:extLst>
              <a:ext uri="{FF2B5EF4-FFF2-40B4-BE49-F238E27FC236}">
                <a16:creationId xmlns:a16="http://schemas.microsoft.com/office/drawing/2014/main" id="{A0073D89-4F87-3E49-FA95-40A89B776771}"/>
              </a:ext>
            </a:extLst>
          </p:cNvPr>
          <p:cNvSpPr txBox="1"/>
          <p:nvPr/>
        </p:nvSpPr>
        <p:spPr>
          <a:xfrm>
            <a:off x="1535611" y="8007812"/>
            <a:ext cx="3418449" cy="9329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캐릭터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기본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조작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구현</a:t>
            </a:r>
            <a:endParaRPr lang="en-US" sz="1800" dirty="0">
              <a:solidFill>
                <a:schemeClr val="tx2">
                  <a:lumMod val="60000"/>
                  <a:lumOff val="40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algn="l">
              <a:lnSpc>
                <a:spcPts val="2520"/>
              </a:lnSpc>
            </a:pP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캐릭터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전환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시스템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구현</a:t>
            </a:r>
            <a:endParaRPr lang="en-US" sz="1800" dirty="0">
              <a:solidFill>
                <a:schemeClr val="tx2">
                  <a:lumMod val="60000"/>
                  <a:lumOff val="40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 dirty="0" err="1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화면</a:t>
            </a:r>
            <a:r>
              <a:rPr lang="en-US" sz="1800" dirty="0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경계</a:t>
            </a:r>
            <a:r>
              <a:rPr lang="en-US" sz="1800" dirty="0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처리</a:t>
            </a:r>
            <a:r>
              <a:rPr lang="en-US" sz="1800" dirty="0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 -&gt; </a:t>
            </a:r>
            <a:r>
              <a:rPr lang="ko-KR" altLang="en-US" sz="1800" dirty="0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카메라 시스템</a:t>
            </a:r>
            <a:endParaRPr lang="en-US" sz="1800" dirty="0">
              <a:solidFill>
                <a:srgbClr val="00B05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9" name="TextBox 59">
            <a:extLst>
              <a:ext uri="{FF2B5EF4-FFF2-40B4-BE49-F238E27FC236}">
                <a16:creationId xmlns:a16="http://schemas.microsoft.com/office/drawing/2014/main" id="{728D220C-1848-7D27-6A17-ED709241C55B}"/>
              </a:ext>
            </a:extLst>
          </p:cNvPr>
          <p:cNvSpPr txBox="1"/>
          <p:nvPr/>
        </p:nvSpPr>
        <p:spPr>
          <a:xfrm>
            <a:off x="2587262" y="6332308"/>
            <a:ext cx="570012" cy="306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2주차</a:t>
            </a:r>
          </a:p>
        </p:txBody>
      </p:sp>
      <p:sp>
        <p:nvSpPr>
          <p:cNvPr id="60" name="TextBox 60">
            <a:extLst>
              <a:ext uri="{FF2B5EF4-FFF2-40B4-BE49-F238E27FC236}">
                <a16:creationId xmlns:a16="http://schemas.microsoft.com/office/drawing/2014/main" id="{04D69C8D-7BE5-FE8D-720F-BC775B68F074}"/>
              </a:ext>
            </a:extLst>
          </p:cNvPr>
          <p:cNvSpPr txBox="1"/>
          <p:nvPr/>
        </p:nvSpPr>
        <p:spPr>
          <a:xfrm>
            <a:off x="5281151" y="6332308"/>
            <a:ext cx="570012" cy="306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3주차</a:t>
            </a:r>
          </a:p>
        </p:txBody>
      </p:sp>
      <p:sp>
        <p:nvSpPr>
          <p:cNvPr id="61" name="TextBox 61">
            <a:extLst>
              <a:ext uri="{FF2B5EF4-FFF2-40B4-BE49-F238E27FC236}">
                <a16:creationId xmlns:a16="http://schemas.microsoft.com/office/drawing/2014/main" id="{FD3EB009-26A6-ACAC-259F-29C5BA977E95}"/>
              </a:ext>
            </a:extLst>
          </p:cNvPr>
          <p:cNvSpPr txBox="1"/>
          <p:nvPr/>
        </p:nvSpPr>
        <p:spPr>
          <a:xfrm>
            <a:off x="7827224" y="6332308"/>
            <a:ext cx="863865" cy="306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4~5주차</a:t>
            </a:r>
          </a:p>
        </p:txBody>
      </p:sp>
      <p:sp>
        <p:nvSpPr>
          <p:cNvPr id="62" name="TextBox 62">
            <a:extLst>
              <a:ext uri="{FF2B5EF4-FFF2-40B4-BE49-F238E27FC236}">
                <a16:creationId xmlns:a16="http://schemas.microsoft.com/office/drawing/2014/main" id="{A9E6FFEA-1938-F299-1129-9929567C8CC1}"/>
              </a:ext>
            </a:extLst>
          </p:cNvPr>
          <p:cNvSpPr txBox="1"/>
          <p:nvPr/>
        </p:nvSpPr>
        <p:spPr>
          <a:xfrm>
            <a:off x="10301148" y="6332308"/>
            <a:ext cx="863865" cy="306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6~7주차</a:t>
            </a:r>
          </a:p>
        </p:txBody>
      </p:sp>
      <p:sp>
        <p:nvSpPr>
          <p:cNvPr id="63" name="TextBox 63">
            <a:extLst>
              <a:ext uri="{FF2B5EF4-FFF2-40B4-BE49-F238E27FC236}">
                <a16:creationId xmlns:a16="http://schemas.microsoft.com/office/drawing/2014/main" id="{646B0333-EDE0-353B-E9F6-7CDCCD1340A1}"/>
              </a:ext>
            </a:extLst>
          </p:cNvPr>
          <p:cNvSpPr txBox="1"/>
          <p:nvPr/>
        </p:nvSpPr>
        <p:spPr>
          <a:xfrm>
            <a:off x="13183103" y="6332308"/>
            <a:ext cx="863865" cy="306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8~9주차</a:t>
            </a:r>
          </a:p>
        </p:txBody>
      </p:sp>
      <p:sp>
        <p:nvSpPr>
          <p:cNvPr id="64" name="TextBox 49">
            <a:extLst>
              <a:ext uri="{FF2B5EF4-FFF2-40B4-BE49-F238E27FC236}">
                <a16:creationId xmlns:a16="http://schemas.microsoft.com/office/drawing/2014/main" id="{8A0ED778-FC1E-C126-34C5-B3CCCAAE5F2A}"/>
              </a:ext>
            </a:extLst>
          </p:cNvPr>
          <p:cNvSpPr txBox="1"/>
          <p:nvPr/>
        </p:nvSpPr>
        <p:spPr>
          <a:xfrm>
            <a:off x="13904705" y="1711706"/>
            <a:ext cx="2911432" cy="1253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ko-KR" altLang="en-US" dirty="0">
                <a:solidFill>
                  <a:srgbClr val="00B050"/>
                </a:solidFill>
                <a:latin typeface="Proxima Nova"/>
                <a:ea typeface="Proxima Nova"/>
                <a:cs typeface="Proxima Nova"/>
                <a:sym typeface="Proxima Nova"/>
              </a:rPr>
              <a:t>수정된 후 완료</a:t>
            </a:r>
            <a:endParaRPr lang="en-US" sz="1800" dirty="0">
              <a:solidFill>
                <a:srgbClr val="52596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algn="l">
              <a:lnSpc>
                <a:spcPts val="2520"/>
              </a:lnSpc>
            </a:pPr>
            <a:r>
              <a:rPr lang="ko-KR" alt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완료</a:t>
            </a:r>
            <a:endParaRPr lang="en-US" altLang="ko-KR" dirty="0">
              <a:solidFill>
                <a:schemeClr val="tx2">
                  <a:lumMod val="60000"/>
                  <a:lumOff val="40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algn="l">
              <a:lnSpc>
                <a:spcPts val="2520"/>
              </a:lnSpc>
            </a:pPr>
            <a:r>
              <a:rPr lang="ko-KR" altLang="en-US" dirty="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미완료</a:t>
            </a:r>
            <a:endParaRPr lang="en-US" altLang="ko-KR" dirty="0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algn="l">
              <a:lnSpc>
                <a:spcPts val="2520"/>
              </a:lnSpc>
            </a:pPr>
            <a:r>
              <a:rPr lang="ko-KR" altLang="en-US" sz="1800" dirty="0">
                <a:solidFill>
                  <a:srgbClr val="FFC000"/>
                </a:solidFill>
                <a:latin typeface="Proxima Nova"/>
                <a:ea typeface="Proxima Nova"/>
                <a:cs typeface="Proxima Nova"/>
                <a:sym typeface="Proxima Nova"/>
              </a:rPr>
              <a:t>수정</a:t>
            </a:r>
            <a:endParaRPr lang="en-US" sz="1800" dirty="0">
              <a:solidFill>
                <a:srgbClr val="FFC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1664685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B8386F-21A8-C026-6BA1-53300F1E20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0DBBB48-6221-85C1-82D8-E151FE01FA9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747B3ADB-41FB-5374-2B6E-DCB7504D36EC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B6F0256A-33F3-6C5A-5D14-3612203395E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E05610DD-50D4-A8AD-A96A-FBFAA5141BC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>
            <a:extLst>
              <a:ext uri="{FF2B5EF4-FFF2-40B4-BE49-F238E27FC236}">
                <a16:creationId xmlns:a16="http://schemas.microsoft.com/office/drawing/2014/main" id="{2E2A339B-71B3-49B0-8D66-C870F285E4EE}"/>
              </a:ext>
            </a:extLst>
          </p:cNvPr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7120144D-33DA-9799-BC82-21F8E5BB809D}"/>
              </a:ext>
            </a:extLst>
          </p:cNvPr>
          <p:cNvSpPr txBox="1"/>
          <p:nvPr/>
        </p:nvSpPr>
        <p:spPr>
          <a:xfrm>
            <a:off x="2014804" y="1694012"/>
            <a:ext cx="2525890" cy="1278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 dirty="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04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6CD50626-A6C5-33B8-FE79-F06A7A3456D7}"/>
              </a:ext>
            </a:extLst>
          </p:cNvPr>
          <p:cNvSpPr txBox="1"/>
          <p:nvPr/>
        </p:nvSpPr>
        <p:spPr>
          <a:xfrm>
            <a:off x="3411098" y="1694012"/>
            <a:ext cx="8476101" cy="12590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ko-KR" altLang="en-US" sz="7399" dirty="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이후 계획 </a:t>
            </a:r>
            <a:endParaRPr lang="en-US" sz="7399" dirty="0">
              <a:solidFill>
                <a:srgbClr val="000000"/>
              </a:solidFill>
              <a:latin typeface="TDTD한강고딕"/>
              <a:ea typeface="TDTD한강고딕"/>
              <a:cs typeface="TDTD한강고딕"/>
              <a:sym typeface="TDTD한강고딕"/>
            </a:endParaRPr>
          </a:p>
        </p:txBody>
      </p:sp>
      <p:grpSp>
        <p:nvGrpSpPr>
          <p:cNvPr id="9" name="Group 19">
            <a:extLst>
              <a:ext uri="{FF2B5EF4-FFF2-40B4-BE49-F238E27FC236}">
                <a16:creationId xmlns:a16="http://schemas.microsoft.com/office/drawing/2014/main" id="{6DE676D3-9ACF-1B38-ADDD-DFDC4C65959A}"/>
              </a:ext>
            </a:extLst>
          </p:cNvPr>
          <p:cNvGrpSpPr/>
          <p:nvPr/>
        </p:nvGrpSpPr>
        <p:grpSpPr>
          <a:xfrm>
            <a:off x="4175429" y="5986480"/>
            <a:ext cx="2634095" cy="1036493"/>
            <a:chOff x="0" y="0"/>
            <a:chExt cx="693754" cy="272986"/>
          </a:xfrm>
        </p:grpSpPr>
        <p:sp>
          <p:nvSpPr>
            <p:cNvPr id="10" name="Freeform 20">
              <a:extLst>
                <a:ext uri="{FF2B5EF4-FFF2-40B4-BE49-F238E27FC236}">
                  <a16:creationId xmlns:a16="http://schemas.microsoft.com/office/drawing/2014/main" id="{052EBF63-422F-6976-A9B7-10E61F67B0F6}"/>
                </a:ext>
              </a:extLst>
            </p:cNvPr>
            <p:cNvSpPr/>
            <p:nvPr/>
          </p:nvSpPr>
          <p:spPr>
            <a:xfrm>
              <a:off x="0" y="0"/>
              <a:ext cx="693754" cy="272986"/>
            </a:xfrm>
            <a:custGeom>
              <a:avLst/>
              <a:gdLst/>
              <a:ahLst/>
              <a:cxnLst/>
              <a:rect l="l" t="t" r="r" b="b"/>
              <a:pathLst>
                <a:path w="693754" h="272986">
                  <a:moveTo>
                    <a:pt x="203200" y="0"/>
                  </a:moveTo>
                  <a:lnTo>
                    <a:pt x="693754" y="0"/>
                  </a:lnTo>
                  <a:lnTo>
                    <a:pt x="490554" y="272986"/>
                  </a:lnTo>
                  <a:lnTo>
                    <a:pt x="0" y="27298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7882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21">
              <a:extLst>
                <a:ext uri="{FF2B5EF4-FFF2-40B4-BE49-F238E27FC236}">
                  <a16:creationId xmlns:a16="http://schemas.microsoft.com/office/drawing/2014/main" id="{91A82AFE-EE0B-32B2-CA8A-27D67B8B6E66}"/>
                </a:ext>
              </a:extLst>
            </p:cNvPr>
            <p:cNvSpPr txBox="1"/>
            <p:nvPr/>
          </p:nvSpPr>
          <p:spPr>
            <a:xfrm>
              <a:off x="101600" y="-38100"/>
              <a:ext cx="490554" cy="3110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22">
            <a:extLst>
              <a:ext uri="{FF2B5EF4-FFF2-40B4-BE49-F238E27FC236}">
                <a16:creationId xmlns:a16="http://schemas.microsoft.com/office/drawing/2014/main" id="{C8F40297-338C-78CD-032C-7BC502B0B105}"/>
              </a:ext>
            </a:extLst>
          </p:cNvPr>
          <p:cNvGrpSpPr/>
          <p:nvPr/>
        </p:nvGrpSpPr>
        <p:grpSpPr>
          <a:xfrm>
            <a:off x="6792228" y="5986480"/>
            <a:ext cx="2634095" cy="1036493"/>
            <a:chOff x="0" y="0"/>
            <a:chExt cx="693754" cy="272986"/>
          </a:xfrm>
        </p:grpSpPr>
        <p:sp>
          <p:nvSpPr>
            <p:cNvPr id="46" name="Freeform 23">
              <a:extLst>
                <a:ext uri="{FF2B5EF4-FFF2-40B4-BE49-F238E27FC236}">
                  <a16:creationId xmlns:a16="http://schemas.microsoft.com/office/drawing/2014/main" id="{52F1C033-8B6D-FD6D-D11E-DB4517C8C8D9}"/>
                </a:ext>
              </a:extLst>
            </p:cNvPr>
            <p:cNvSpPr/>
            <p:nvPr/>
          </p:nvSpPr>
          <p:spPr>
            <a:xfrm>
              <a:off x="0" y="0"/>
              <a:ext cx="693754" cy="272986"/>
            </a:xfrm>
            <a:custGeom>
              <a:avLst/>
              <a:gdLst/>
              <a:ahLst/>
              <a:cxnLst/>
              <a:rect l="l" t="t" r="r" b="b"/>
              <a:pathLst>
                <a:path w="693754" h="272986">
                  <a:moveTo>
                    <a:pt x="203200" y="0"/>
                  </a:moveTo>
                  <a:lnTo>
                    <a:pt x="693754" y="0"/>
                  </a:lnTo>
                  <a:lnTo>
                    <a:pt x="490554" y="272986"/>
                  </a:lnTo>
                  <a:lnTo>
                    <a:pt x="0" y="27298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26071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7" name="TextBox 24">
              <a:extLst>
                <a:ext uri="{FF2B5EF4-FFF2-40B4-BE49-F238E27FC236}">
                  <a16:creationId xmlns:a16="http://schemas.microsoft.com/office/drawing/2014/main" id="{0B5A8A33-142D-9E87-9DF0-1E7CB67AD77E}"/>
                </a:ext>
              </a:extLst>
            </p:cNvPr>
            <p:cNvSpPr txBox="1"/>
            <p:nvPr/>
          </p:nvSpPr>
          <p:spPr>
            <a:xfrm>
              <a:off x="101600" y="-38100"/>
              <a:ext cx="490554" cy="3110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8" name="Group 25">
            <a:extLst>
              <a:ext uri="{FF2B5EF4-FFF2-40B4-BE49-F238E27FC236}">
                <a16:creationId xmlns:a16="http://schemas.microsoft.com/office/drawing/2014/main" id="{70B51D00-F52E-2549-29D5-4CFBB720A0F9}"/>
              </a:ext>
            </a:extLst>
          </p:cNvPr>
          <p:cNvGrpSpPr/>
          <p:nvPr/>
        </p:nvGrpSpPr>
        <p:grpSpPr>
          <a:xfrm>
            <a:off x="9409027" y="5986480"/>
            <a:ext cx="2634095" cy="1036493"/>
            <a:chOff x="0" y="0"/>
            <a:chExt cx="693754" cy="272986"/>
          </a:xfrm>
        </p:grpSpPr>
        <p:sp>
          <p:nvSpPr>
            <p:cNvPr id="65" name="Freeform 26">
              <a:extLst>
                <a:ext uri="{FF2B5EF4-FFF2-40B4-BE49-F238E27FC236}">
                  <a16:creationId xmlns:a16="http://schemas.microsoft.com/office/drawing/2014/main" id="{1DF774B3-E5DD-4F82-8727-5259142EB45D}"/>
                </a:ext>
              </a:extLst>
            </p:cNvPr>
            <p:cNvSpPr/>
            <p:nvPr/>
          </p:nvSpPr>
          <p:spPr>
            <a:xfrm>
              <a:off x="0" y="0"/>
              <a:ext cx="693754" cy="272986"/>
            </a:xfrm>
            <a:custGeom>
              <a:avLst/>
              <a:gdLst/>
              <a:ahLst/>
              <a:cxnLst/>
              <a:rect l="l" t="t" r="r" b="b"/>
              <a:pathLst>
                <a:path w="693754" h="272986">
                  <a:moveTo>
                    <a:pt x="203200" y="0"/>
                  </a:moveTo>
                  <a:lnTo>
                    <a:pt x="693754" y="0"/>
                  </a:lnTo>
                  <a:lnTo>
                    <a:pt x="490554" y="272986"/>
                  </a:lnTo>
                  <a:lnTo>
                    <a:pt x="0" y="27298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F4858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66" name="TextBox 27">
              <a:extLst>
                <a:ext uri="{FF2B5EF4-FFF2-40B4-BE49-F238E27FC236}">
                  <a16:creationId xmlns:a16="http://schemas.microsoft.com/office/drawing/2014/main" id="{10C1FB98-3C81-E144-686D-37F781E2796D}"/>
                </a:ext>
              </a:extLst>
            </p:cNvPr>
            <p:cNvSpPr txBox="1"/>
            <p:nvPr/>
          </p:nvSpPr>
          <p:spPr>
            <a:xfrm>
              <a:off x="101600" y="-38100"/>
              <a:ext cx="490554" cy="3110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7" name="Group 28">
            <a:extLst>
              <a:ext uri="{FF2B5EF4-FFF2-40B4-BE49-F238E27FC236}">
                <a16:creationId xmlns:a16="http://schemas.microsoft.com/office/drawing/2014/main" id="{B89A0620-8900-9619-786C-8F2BD896BFEB}"/>
              </a:ext>
            </a:extLst>
          </p:cNvPr>
          <p:cNvGrpSpPr/>
          <p:nvPr/>
        </p:nvGrpSpPr>
        <p:grpSpPr>
          <a:xfrm>
            <a:off x="11189720" y="5470187"/>
            <a:ext cx="2069080" cy="2069080"/>
            <a:chOff x="0" y="0"/>
            <a:chExt cx="812800" cy="812800"/>
          </a:xfrm>
        </p:grpSpPr>
        <p:sp>
          <p:nvSpPr>
            <p:cNvPr id="68" name="Freeform 29">
              <a:extLst>
                <a:ext uri="{FF2B5EF4-FFF2-40B4-BE49-F238E27FC236}">
                  <a16:creationId xmlns:a16="http://schemas.microsoft.com/office/drawing/2014/main" id="{83195016-CDA2-D529-AC36-97C5193DBBBD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F485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69" name="TextBox 30">
              <a:extLst>
                <a:ext uri="{FF2B5EF4-FFF2-40B4-BE49-F238E27FC236}">
                  <a16:creationId xmlns:a16="http://schemas.microsoft.com/office/drawing/2014/main" id="{6406A760-4D43-5875-D6B2-CF64A0B6A9BF}"/>
                </a:ext>
              </a:extLst>
            </p:cNvPr>
            <p:cNvSpPr txBox="1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70" name="Group 37">
            <a:extLst>
              <a:ext uri="{FF2B5EF4-FFF2-40B4-BE49-F238E27FC236}">
                <a16:creationId xmlns:a16="http://schemas.microsoft.com/office/drawing/2014/main" id="{EEEA9F26-4149-A136-6EBC-96DE7F1084C5}"/>
              </a:ext>
            </a:extLst>
          </p:cNvPr>
          <p:cNvGrpSpPr/>
          <p:nvPr/>
        </p:nvGrpSpPr>
        <p:grpSpPr>
          <a:xfrm>
            <a:off x="3970473" y="6698731"/>
            <a:ext cx="449127" cy="449127"/>
            <a:chOff x="0" y="0"/>
            <a:chExt cx="812800" cy="812800"/>
          </a:xfrm>
        </p:grpSpPr>
        <p:sp>
          <p:nvSpPr>
            <p:cNvPr id="71" name="Freeform 38">
              <a:extLst>
                <a:ext uri="{FF2B5EF4-FFF2-40B4-BE49-F238E27FC236}">
                  <a16:creationId xmlns:a16="http://schemas.microsoft.com/office/drawing/2014/main" id="{5EDD0548-EC35-E4F7-54E9-9105FCC3DBBD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2" name="TextBox 39">
              <a:extLst>
                <a:ext uri="{FF2B5EF4-FFF2-40B4-BE49-F238E27FC236}">
                  <a16:creationId xmlns:a16="http://schemas.microsoft.com/office/drawing/2014/main" id="{37759D9C-27F0-70B4-54D0-45D93BF78F5D}"/>
                </a:ext>
              </a:extLst>
            </p:cNvPr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r>
                <a:rPr lang="en-US" sz="1200" b="1">
                  <a:solidFill>
                    <a:srgbClr val="525963"/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04</a:t>
              </a:r>
            </a:p>
          </p:txBody>
        </p:sp>
      </p:grpSp>
      <p:grpSp>
        <p:nvGrpSpPr>
          <p:cNvPr id="73" name="Group 40">
            <a:extLst>
              <a:ext uri="{FF2B5EF4-FFF2-40B4-BE49-F238E27FC236}">
                <a16:creationId xmlns:a16="http://schemas.microsoft.com/office/drawing/2014/main" id="{0B6B8566-5EE0-DFD8-0FB2-DB77FF132FC6}"/>
              </a:ext>
            </a:extLst>
          </p:cNvPr>
          <p:cNvGrpSpPr/>
          <p:nvPr/>
        </p:nvGrpSpPr>
        <p:grpSpPr>
          <a:xfrm>
            <a:off x="6664375" y="6698731"/>
            <a:ext cx="449127" cy="449127"/>
            <a:chOff x="0" y="0"/>
            <a:chExt cx="812800" cy="812800"/>
          </a:xfrm>
        </p:grpSpPr>
        <p:sp>
          <p:nvSpPr>
            <p:cNvPr id="74" name="Freeform 41">
              <a:extLst>
                <a:ext uri="{FF2B5EF4-FFF2-40B4-BE49-F238E27FC236}">
                  <a16:creationId xmlns:a16="http://schemas.microsoft.com/office/drawing/2014/main" id="{3F628FEC-23BE-9D2E-FE9A-9E8884523623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5" name="TextBox 42">
              <a:extLst>
                <a:ext uri="{FF2B5EF4-FFF2-40B4-BE49-F238E27FC236}">
                  <a16:creationId xmlns:a16="http://schemas.microsoft.com/office/drawing/2014/main" id="{153D7C9F-B136-C2CF-A4F7-11EF0F56ED62}"/>
                </a:ext>
              </a:extLst>
            </p:cNvPr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r>
                <a:rPr lang="en-US" sz="1200" b="1">
                  <a:solidFill>
                    <a:srgbClr val="525963"/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05</a:t>
              </a:r>
            </a:p>
          </p:txBody>
        </p:sp>
      </p:grpSp>
      <p:grpSp>
        <p:nvGrpSpPr>
          <p:cNvPr id="76" name="Group 43">
            <a:extLst>
              <a:ext uri="{FF2B5EF4-FFF2-40B4-BE49-F238E27FC236}">
                <a16:creationId xmlns:a16="http://schemas.microsoft.com/office/drawing/2014/main" id="{5C931384-9B98-4EF2-BB4E-71C784A05967}"/>
              </a:ext>
            </a:extLst>
          </p:cNvPr>
          <p:cNvGrpSpPr/>
          <p:nvPr/>
        </p:nvGrpSpPr>
        <p:grpSpPr>
          <a:xfrm>
            <a:off x="9281175" y="6698731"/>
            <a:ext cx="449127" cy="449127"/>
            <a:chOff x="0" y="0"/>
            <a:chExt cx="812800" cy="812800"/>
          </a:xfrm>
        </p:grpSpPr>
        <p:sp>
          <p:nvSpPr>
            <p:cNvPr id="77" name="Freeform 44">
              <a:extLst>
                <a:ext uri="{FF2B5EF4-FFF2-40B4-BE49-F238E27FC236}">
                  <a16:creationId xmlns:a16="http://schemas.microsoft.com/office/drawing/2014/main" id="{F943A43D-5FAB-C9D4-01A6-19DA03B53B4A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8" name="TextBox 45">
              <a:extLst>
                <a:ext uri="{FF2B5EF4-FFF2-40B4-BE49-F238E27FC236}">
                  <a16:creationId xmlns:a16="http://schemas.microsoft.com/office/drawing/2014/main" id="{58FD0616-5997-D207-809B-49D2B949172B}"/>
                </a:ext>
              </a:extLst>
            </p:cNvPr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r>
                <a:rPr lang="en-US" sz="1200" b="1">
                  <a:solidFill>
                    <a:srgbClr val="525963"/>
                  </a:solidFill>
                  <a:latin typeface="Proxima Nova Bold"/>
                  <a:ea typeface="Proxima Nova Bold"/>
                  <a:cs typeface="Proxima Nova Bold"/>
                  <a:sym typeface="Proxima Nova Bold"/>
                </a:rPr>
                <a:t>06</a:t>
              </a:r>
            </a:p>
          </p:txBody>
        </p:sp>
      </p:grpSp>
      <p:sp>
        <p:nvSpPr>
          <p:cNvPr id="79" name="TextBox 50">
            <a:extLst>
              <a:ext uri="{FF2B5EF4-FFF2-40B4-BE49-F238E27FC236}">
                <a16:creationId xmlns:a16="http://schemas.microsoft.com/office/drawing/2014/main" id="{91C414D0-36FA-3111-D1D7-7684D82B8BB5}"/>
              </a:ext>
            </a:extLst>
          </p:cNvPr>
          <p:cNvSpPr txBox="1"/>
          <p:nvPr/>
        </p:nvSpPr>
        <p:spPr>
          <a:xfrm>
            <a:off x="4240342" y="7109757"/>
            <a:ext cx="2375594" cy="395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몬스터</a:t>
            </a: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 </a:t>
            </a: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충돌처리</a:t>
            </a: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 </a:t>
            </a:r>
          </a:p>
        </p:txBody>
      </p:sp>
      <p:sp>
        <p:nvSpPr>
          <p:cNvPr id="80" name="TextBox 51">
            <a:extLst>
              <a:ext uri="{FF2B5EF4-FFF2-40B4-BE49-F238E27FC236}">
                <a16:creationId xmlns:a16="http://schemas.microsoft.com/office/drawing/2014/main" id="{B8FF6A01-0E40-700B-8C54-1AB1393D6EC2}"/>
              </a:ext>
            </a:extLst>
          </p:cNvPr>
          <p:cNvSpPr txBox="1"/>
          <p:nvPr/>
        </p:nvSpPr>
        <p:spPr>
          <a:xfrm>
            <a:off x="4272140" y="7581900"/>
            <a:ext cx="3285808" cy="12535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캐릭터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히트박스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세팅</a:t>
            </a: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algn="l">
              <a:lnSpc>
                <a:spcPts val="2520"/>
              </a:lnSpc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+ </a:t>
            </a: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몬스터 배치</a:t>
            </a:r>
            <a:r>
              <a:rPr lang="en-US" altLang="ko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체력 구현</a:t>
            </a: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algn="l">
              <a:lnSpc>
                <a:spcPts val="2520"/>
              </a:lnSpc>
            </a:pP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몬스터의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움직임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로직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구현</a:t>
            </a: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보스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패턴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제작</a:t>
            </a: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1" name="TextBox 52">
            <a:extLst>
              <a:ext uri="{FF2B5EF4-FFF2-40B4-BE49-F238E27FC236}">
                <a16:creationId xmlns:a16="http://schemas.microsoft.com/office/drawing/2014/main" id="{98B8FC0F-38C8-38BE-E163-0DD1754C47CF}"/>
              </a:ext>
            </a:extLst>
          </p:cNvPr>
          <p:cNvSpPr txBox="1"/>
          <p:nvPr/>
        </p:nvSpPr>
        <p:spPr>
          <a:xfrm>
            <a:off x="7601969" y="3661475"/>
            <a:ext cx="3447031" cy="395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RPG </a:t>
            </a: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시스템</a:t>
            </a: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 </a:t>
            </a:r>
            <a:r>
              <a:rPr lang="en-US" sz="2400" b="1" spc="72" dirty="0" err="1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구현</a:t>
            </a:r>
            <a:r>
              <a:rPr 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 &amp; </a:t>
            </a:r>
            <a:r>
              <a:rPr lang="ko-KR" altLang="en-US" sz="2400" b="1" spc="72" dirty="0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맵</a:t>
            </a:r>
            <a:endParaRPr lang="en-US" sz="2400" b="1" spc="72" dirty="0">
              <a:solidFill>
                <a:srgbClr val="142740"/>
              </a:solidFill>
              <a:latin typeface="Proxima Nova Bold"/>
              <a:ea typeface="Proxima Nova Bold"/>
              <a:cs typeface="Proxima Nova Bold"/>
              <a:sym typeface="Proxima Nova Bold"/>
            </a:endParaRPr>
          </a:p>
        </p:txBody>
      </p:sp>
      <p:sp>
        <p:nvSpPr>
          <p:cNvPr id="82" name="TextBox 53">
            <a:extLst>
              <a:ext uri="{FF2B5EF4-FFF2-40B4-BE49-F238E27FC236}">
                <a16:creationId xmlns:a16="http://schemas.microsoft.com/office/drawing/2014/main" id="{E1AB032C-206F-1355-1B81-0C33BEA5FA41}"/>
              </a:ext>
            </a:extLst>
          </p:cNvPr>
          <p:cNvSpPr txBox="1"/>
          <p:nvPr/>
        </p:nvSpPr>
        <p:spPr>
          <a:xfrm>
            <a:off x="7601969" y="4209419"/>
            <a:ext cx="2965066" cy="15743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- </a:t>
            </a: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몬스터의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체력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구현</a:t>
            </a: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algn="l">
              <a:lnSpc>
                <a:spcPts val="2520"/>
              </a:lnSpc>
            </a:pP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아이템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드랍과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획득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구현</a:t>
            </a: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algn="l">
              <a:lnSpc>
                <a:spcPts val="2520"/>
              </a:lnSpc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UI </a:t>
            </a: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배치</a:t>
            </a: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NPC </a:t>
            </a: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배치</a:t>
            </a: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 +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"/>
                <a:ea typeface="Proxima Nova"/>
                <a:cs typeface="Proxima Nova"/>
                <a:sym typeface="Proxima Nova"/>
              </a:rPr>
              <a:t>맵 구현</a:t>
            </a: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3" name="TextBox 54">
            <a:extLst>
              <a:ext uri="{FF2B5EF4-FFF2-40B4-BE49-F238E27FC236}">
                <a16:creationId xmlns:a16="http://schemas.microsoft.com/office/drawing/2014/main" id="{699B3113-0AC5-125F-E803-B5BE2CC127DA}"/>
              </a:ext>
            </a:extLst>
          </p:cNvPr>
          <p:cNvSpPr txBox="1"/>
          <p:nvPr/>
        </p:nvSpPr>
        <p:spPr>
          <a:xfrm>
            <a:off x="9538108" y="7200711"/>
            <a:ext cx="3303223" cy="3961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 spc="72">
                <a:solidFill>
                  <a:srgbClr val="142740"/>
                </a:solidFill>
                <a:latin typeface="Proxima Nova Bold"/>
                <a:ea typeface="Proxima Nova Bold"/>
                <a:cs typeface="Proxima Nova Bold"/>
                <a:sym typeface="Proxima Nova Bold"/>
              </a:rPr>
              <a:t>마무리</a:t>
            </a:r>
          </a:p>
        </p:txBody>
      </p:sp>
      <p:sp>
        <p:nvSpPr>
          <p:cNvPr id="84" name="TextBox 55">
            <a:extLst>
              <a:ext uri="{FF2B5EF4-FFF2-40B4-BE49-F238E27FC236}">
                <a16:creationId xmlns:a16="http://schemas.microsoft.com/office/drawing/2014/main" id="{283F248F-A7E0-96C9-AB9E-D16A4CA5DB26}"/>
              </a:ext>
            </a:extLst>
          </p:cNvPr>
          <p:cNvSpPr txBox="1"/>
          <p:nvPr/>
        </p:nvSpPr>
        <p:spPr>
          <a:xfrm>
            <a:off x="9538108" y="7886865"/>
            <a:ext cx="3143798" cy="9354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퀘스트 시스템 구현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값 밸런싱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525963"/>
                </a:solidFill>
                <a:latin typeface="Proxima Nova"/>
                <a:ea typeface="Proxima Nova"/>
                <a:cs typeface="Proxima Nova"/>
                <a:sym typeface="Proxima Nova"/>
              </a:rPr>
              <a:t>최적화 및 안정성 강화</a:t>
            </a:r>
          </a:p>
        </p:txBody>
      </p:sp>
      <p:sp>
        <p:nvSpPr>
          <p:cNvPr id="85" name="TextBox 61">
            <a:extLst>
              <a:ext uri="{FF2B5EF4-FFF2-40B4-BE49-F238E27FC236}">
                <a16:creationId xmlns:a16="http://schemas.microsoft.com/office/drawing/2014/main" id="{37EBD7CA-5762-5943-3990-4653FE45342D}"/>
              </a:ext>
            </a:extLst>
          </p:cNvPr>
          <p:cNvSpPr txBox="1"/>
          <p:nvPr/>
        </p:nvSpPr>
        <p:spPr>
          <a:xfrm>
            <a:off x="5084024" y="6332308"/>
            <a:ext cx="863865" cy="306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4~5주차</a:t>
            </a:r>
          </a:p>
        </p:txBody>
      </p:sp>
      <p:sp>
        <p:nvSpPr>
          <p:cNvPr id="86" name="TextBox 62">
            <a:extLst>
              <a:ext uri="{FF2B5EF4-FFF2-40B4-BE49-F238E27FC236}">
                <a16:creationId xmlns:a16="http://schemas.microsoft.com/office/drawing/2014/main" id="{A18283CC-234D-F130-9896-7065D7C0C0CE}"/>
              </a:ext>
            </a:extLst>
          </p:cNvPr>
          <p:cNvSpPr txBox="1"/>
          <p:nvPr/>
        </p:nvSpPr>
        <p:spPr>
          <a:xfrm>
            <a:off x="7557948" y="6332308"/>
            <a:ext cx="863865" cy="306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6~7주차</a:t>
            </a:r>
          </a:p>
        </p:txBody>
      </p:sp>
      <p:sp>
        <p:nvSpPr>
          <p:cNvPr id="87" name="TextBox 63">
            <a:extLst>
              <a:ext uri="{FF2B5EF4-FFF2-40B4-BE49-F238E27FC236}">
                <a16:creationId xmlns:a16="http://schemas.microsoft.com/office/drawing/2014/main" id="{E313B9AE-CBF7-0EF4-F459-AD3DB763CA44}"/>
              </a:ext>
            </a:extLst>
          </p:cNvPr>
          <p:cNvSpPr txBox="1"/>
          <p:nvPr/>
        </p:nvSpPr>
        <p:spPr>
          <a:xfrm>
            <a:off x="10439903" y="6332308"/>
            <a:ext cx="863865" cy="306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8~9주차</a:t>
            </a:r>
          </a:p>
        </p:txBody>
      </p:sp>
    </p:spTree>
    <p:extLst>
      <p:ext uri="{BB962C8B-B14F-4D97-AF65-F5344CB8AC3E}">
        <p14:creationId xmlns:p14="http://schemas.microsoft.com/office/powerpoint/2010/main" val="1455970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348</Words>
  <Application>Microsoft Office PowerPoint</Application>
  <PresentationFormat>사용자 지정</PresentationFormat>
  <Paragraphs>127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6" baseType="lpstr">
      <vt:lpstr>각진펜</vt:lpstr>
      <vt:lpstr>Proxima Nova</vt:lpstr>
      <vt:lpstr>Calibri</vt:lpstr>
      <vt:lpstr>윤고딕 Light</vt:lpstr>
      <vt:lpstr>Arial</vt:lpstr>
      <vt:lpstr>윤고딕</vt:lpstr>
      <vt:lpstr>윤고딕 Semi-Bold</vt:lpstr>
      <vt:lpstr>Proxima Nova Bold</vt:lpstr>
      <vt:lpstr>TDTD한강고딕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파스텔 블루 심플한 팀 프로젝트 발표 프레젠테이션</dc:title>
  <cp:lastModifiedBy>이태형(2024182028)</cp:lastModifiedBy>
  <cp:revision>7</cp:revision>
  <dcterms:created xsi:type="dcterms:W3CDTF">2006-08-16T00:00:00Z</dcterms:created>
  <dcterms:modified xsi:type="dcterms:W3CDTF">2025-11-10T13:13:41Z</dcterms:modified>
  <dc:identifier>DAG0D1PPJp0</dc:identifier>
</cp:coreProperties>
</file>

<file path=docProps/thumbnail.jpeg>
</file>